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ov" ContentType="video/quicktime"/>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9" r:id="rId5"/>
    <p:sldMasterId id="2147483683" r:id="rId6"/>
    <p:sldMasterId id="2147483695" r:id="rId7"/>
  </p:sldMasterIdLst>
  <p:notesMasterIdLst>
    <p:notesMasterId r:id="rId55"/>
  </p:notesMasterIdLst>
  <p:sldIdLst>
    <p:sldId id="2591" r:id="rId8"/>
    <p:sldId id="11225" r:id="rId9"/>
    <p:sldId id="257" r:id="rId10"/>
    <p:sldId id="11233" r:id="rId11"/>
    <p:sldId id="2503" r:id="rId12"/>
    <p:sldId id="11226" r:id="rId13"/>
    <p:sldId id="11227" r:id="rId14"/>
    <p:sldId id="11228" r:id="rId15"/>
    <p:sldId id="11179" r:id="rId16"/>
    <p:sldId id="11230" r:id="rId17"/>
    <p:sldId id="11198" r:id="rId18"/>
    <p:sldId id="261" r:id="rId19"/>
    <p:sldId id="11081" r:id="rId20"/>
    <p:sldId id="11199" r:id="rId21"/>
    <p:sldId id="11200" r:id="rId22"/>
    <p:sldId id="11201" r:id="rId23"/>
    <p:sldId id="11232" r:id="rId24"/>
    <p:sldId id="11082" r:id="rId25"/>
    <p:sldId id="11213" r:id="rId26"/>
    <p:sldId id="265" r:id="rId27"/>
    <p:sldId id="259" r:id="rId28"/>
    <p:sldId id="276" r:id="rId29"/>
    <p:sldId id="264" r:id="rId30"/>
    <p:sldId id="282" r:id="rId31"/>
    <p:sldId id="270" r:id="rId32"/>
    <p:sldId id="11204" r:id="rId33"/>
    <p:sldId id="11205" r:id="rId34"/>
    <p:sldId id="11206" r:id="rId35"/>
    <p:sldId id="11207" r:id="rId36"/>
    <p:sldId id="11208" r:id="rId37"/>
    <p:sldId id="11219" r:id="rId38"/>
    <p:sldId id="11083" r:id="rId39"/>
    <p:sldId id="11209" r:id="rId40"/>
    <p:sldId id="11210" r:id="rId41"/>
    <p:sldId id="11211" r:id="rId42"/>
    <p:sldId id="11231" r:id="rId43"/>
    <p:sldId id="11084" r:id="rId44"/>
    <p:sldId id="11214" r:id="rId45"/>
    <p:sldId id="11215" r:id="rId46"/>
    <p:sldId id="11216" r:id="rId47"/>
    <p:sldId id="354" r:id="rId48"/>
    <p:sldId id="355" r:id="rId49"/>
    <p:sldId id="356" r:id="rId50"/>
    <p:sldId id="11220" r:id="rId51"/>
    <p:sldId id="2561" r:id="rId52"/>
    <p:sldId id="11218" r:id="rId53"/>
    <p:sldId id="1086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32E6244-04F5-E972-2FE7-C95F64C6A5B3}" name="Delagah, Amin" initials="DA" userId="S::ADelagah@trcsolutions.com::79c9df8f-4fec-4557-9bb5-57007eee0f4f" providerId="AD"/>
  <p188:author id="{2C269FCC-889D-242E-F324-EAAF0A4F8D30}" name="Michael Slater" initials="" userId="S::mslater@frontierenergy.com::4c4eb85c-44f9-43d5-b5e6-d465f649d6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39663" autoAdjust="0"/>
  </p:normalViewPr>
  <p:slideViewPr>
    <p:cSldViewPr snapToGrid="0">
      <p:cViewPr varScale="1">
        <p:scale>
          <a:sx n="47" d="100"/>
          <a:sy n="47" d="100"/>
        </p:scale>
        <p:origin x="29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F5A92-C4C5-4703-8780-5074EA10D2AC}"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A5AEB-6FD6-42C9-A62D-6CCE5320250C}" type="slidenum">
              <a:rPr lang="en-US" smtClean="0"/>
              <a:t>‹Nº›</a:t>
            </a:fld>
            <a:endParaRPr lang="en-US"/>
          </a:p>
        </p:txBody>
      </p:sp>
    </p:spTree>
    <p:extLst>
      <p:ext uri="{BB962C8B-B14F-4D97-AF65-F5344CB8AC3E}">
        <p14:creationId xmlns:p14="http://schemas.microsoft.com/office/powerpoint/2010/main" val="180145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operator’s best practices for hot water systems in commercial foodservice facilities.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Hola y bienvenido a esta presentación de las mejores prácticas del operador para sistemas de agua caliente en instalaciones de servicios de alimentos comerciales.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322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419"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Las tarifas de servicios públicos utilizadas para calcular los valores en esta presentación se encuentran en la tabla a la derecha de esta diapositiva.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El Costo del Agua y Aguas Residuales es de 14,16 por cien pies cúbicos.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La tarifa del gas es de 1,65 por termia.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Y la tarifa de electricidad es de 0,33 centavos de kilovatio por hora.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Estas tarifas reflejan las tarifas actuales de servicios públicos de California y las proyecciones que hay para el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En términos generales, las tarifas de los servicios públicos están aumentando y están aumentando un poco más rápido que la inflación y se prevé que sigan aumentando un poco más rápido que la inflación durante el resto de la década.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Las tarifas de electricidad y gas han ido subiendo como tendencia general en los últimos 10-15 años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Y se </a:t>
            </a:r>
            <a:r>
              <a:rPr lang="es-ES" sz="1800" b="1" kern="100" dirty="0" err="1">
                <a:effectLst/>
                <a:latin typeface="Calibri" panose="020F0502020204030204" pitchFamily="34" charset="0"/>
                <a:ea typeface="Calibri" panose="020F0502020204030204" pitchFamily="34" charset="0"/>
                <a:cs typeface="Times New Roman" panose="02020603050405020304" pitchFamily="18" charset="0"/>
              </a:rPr>
              <a:t>prevee</a:t>
            </a: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 que la electricidad superará al gas en términos de cuánto aumentará.</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Esto hará que el cambio de combustible de gas a electricidad sea un poco más difícil desde el punto de vista financiero en el futuro, pero más adelante en esta presentación se mostrará cómo aún puede ser rentable en algunos casos.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sz="1200" b="0" i="0" u="none" strike="noStrike" dirty="0">
                <a:solidFill>
                  <a:srgbClr val="000000"/>
                </a:solidFill>
                <a:effectLst/>
                <a:latin typeface="Calibri" panose="020F0502020204030204" pitchFamily="34" charset="0"/>
              </a:rPr>
              <a:t>Make sure you provide utility rate info upfront once and all tables are updated to those costs throughout. It is important to have a slide that acknowledges the rates possibly placed near the beginning or before the primary water heater comparison table. The rates slide needs to show that rates for water, energy and gas are going up as a trend over the last x years., 2</a:t>
            </a:r>
            <a:r>
              <a:rPr lang="en-US" sz="1200" b="0" i="0" u="none" strike="noStrike" baseline="30000" dirty="0">
                <a:solidFill>
                  <a:srgbClr val="000000"/>
                </a:solidFill>
                <a:effectLst/>
                <a:latin typeface="Calibri" panose="020F0502020204030204" pitchFamily="34" charset="0"/>
              </a:rPr>
              <a:t>nd</a:t>
            </a:r>
            <a:r>
              <a:rPr lang="en-US" sz="1200" b="0" i="0" u="none" strike="noStrike" dirty="0">
                <a:solidFill>
                  <a:srgbClr val="000000"/>
                </a:solidFill>
                <a:effectLst/>
                <a:latin typeface="Calibri" panose="020F0502020204030204" pitchFamily="34" charset="0"/>
              </a:rPr>
              <a:t> key point is that they are going up for electricity faster than for gas, which represents a challenge 5.8 ratio, used to be 3.5 when I started. This has implications on payback as California decarbonizes. I provided the updated rates and we should use those. Its going to get worst next year, PG&amp;E just announced 13% electric rate increases, thus best that this design guide is not outdated from day 1, even if we have to talk to the reality that payback is long or non-existent and it changed significantly even during the duration of this project. </a:t>
            </a:r>
          </a:p>
          <a:p>
            <a:endParaRPr lang="en-US" sz="12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Asegúrate de proporcionar información sobre las tarifas de servicios públicos, y actualiza todas las tablas con esos costos. Es importante tener una diapositiva que reconozca las tarifas, posiblemente colocada al principio o antes de la tabla principal de comparación de calentadores de agua. La diapositiva de tarifas debe mostrar que las tarifas de agua, energía y gas han estado aumentando como una tendencia en los últimos X años. El segundo punto es que la electricidad está subiendo más rápido que el gas, lo que representa un desafío con una proporción de 5.8, que fue 3.5 cuando empecé. Esto tiene implicaciones en el retorno de la inversión a medida que California descarboniza. Proporcioné las tarifas actualizadas y debemos usar esas. Va a empeorar el próximo año; PG&amp;E acaba de anunciar aumentos de tarifas eléctricas del 13%, por lo que es mejor que esta guía de diseño no esté desactualizada desde el primer día, incluso si tenemos que hablar sobre la realidad de que el retorno de la inversión es largo o inexistente y ha cambiado significativamente incluso durante la duración de este proyecto.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33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s-ES" dirty="0"/>
              <a:t>Estas tablas comparan los impactos en los costos de la eficiencia del agua y la energía y los patrones operativos. La primera tabla compara dos sistemas de agua caliente. </a:t>
            </a:r>
          </a:p>
          <a:p>
            <a:endParaRPr lang="es-ES" dirty="0"/>
          </a:p>
          <a:p>
            <a:r>
              <a:rPr lang="es-ES" dirty="0"/>
              <a:t>El sistema A es un sistema de agua caliente bastante eficiente y el sistema B es un sistema de agua caliente bastante ineficiente. </a:t>
            </a:r>
          </a:p>
          <a:p>
            <a:endParaRPr lang="es-ES" dirty="0"/>
          </a:p>
          <a:p>
            <a:r>
              <a:rPr lang="es-ES" dirty="0"/>
              <a:t>El lavavajillas del restaurante A tiene solo 3 años, mientras que el lavavajillas del restaurante B tiene más de 5 años y tiene algunos problemas de funcionamiento importantes. </a:t>
            </a:r>
          </a:p>
          <a:p>
            <a:endParaRPr lang="es-ES" dirty="0"/>
          </a:p>
          <a:p>
            <a:r>
              <a:rPr lang="es-ES" dirty="0"/>
              <a:t>Ambos restaurantes sirven alrededor de 500 comidas por día, pero el restaurante B usa casi el doble de agua caliente porque utiliza accesorios sustancialmente menos eficientes. </a:t>
            </a:r>
          </a:p>
          <a:p>
            <a:endParaRPr lang="es-ES" dirty="0"/>
          </a:p>
          <a:p>
            <a:r>
              <a:rPr lang="es-ES" dirty="0"/>
              <a:t>De manera similar, el restaurante B utiliza aproximadamente una vez y media más gasolina que el restaurante A.</a:t>
            </a:r>
          </a:p>
          <a:p>
            <a:endParaRPr lang="es-ES" dirty="0"/>
          </a:p>
          <a:p>
            <a:r>
              <a:rPr lang="es-ES" dirty="0"/>
              <a:t>El restaurante A utiliza menos electricidad que el restaurante B.</a:t>
            </a:r>
          </a:p>
          <a:p>
            <a:r>
              <a:rPr lang="es-ES" dirty="0"/>
              <a:t> Esto equivale a que el restaurante paga 17 centavos por comida por el uso de agua caliente y el restaurante B paga 25 centavos por comida por el uso de agua caliente. </a:t>
            </a:r>
          </a:p>
          <a:p>
            <a:r>
              <a:rPr lang="es-ES" dirty="0"/>
              <a:t>La segunda tabla compara el mismo restaurante durante un servicio de cena el miércoles y un servicio de cena el jueves. Esta compara el impacto de los patrones operativos en el uso de energía.</a:t>
            </a:r>
          </a:p>
          <a:p>
            <a:r>
              <a:rPr lang="es-ES" dirty="0"/>
              <a:t> Para cada servicio, el restaurante sirvió aproximadamente la misma cantidad de comidas. </a:t>
            </a:r>
          </a:p>
          <a:p>
            <a:endParaRPr lang="es-ES" dirty="0"/>
          </a:p>
          <a:p>
            <a:r>
              <a:rPr lang="es-ES" dirty="0"/>
              <a:t>Sin embargo, durante la cena del miércoles, el personal no utilizó el equipo como estaba diseñado y utilizó casi el triple de la cantidad de agua caliente necesaria para la cena del jueves.</a:t>
            </a:r>
          </a:p>
          <a:p>
            <a:r>
              <a:rPr lang="es-ES" dirty="0"/>
              <a:t> </a:t>
            </a:r>
          </a:p>
          <a:p>
            <a:r>
              <a:rPr lang="es-ES" dirty="0"/>
              <a:t>Eso llevó a que el costo por comida del miércoles fuera de 24 centavos por comida, mientras que el jueves fue de sólo 15 centavos por comida. </a:t>
            </a:r>
          </a:p>
          <a:p>
            <a:r>
              <a:rPr lang="es-ES" dirty="0"/>
              <a:t>Lo único que cambió entre estas dos filas de esta mesa fue el personal y lo bien capacitado que estaba.</a:t>
            </a:r>
          </a:p>
          <a:p>
            <a:endParaRPr lang="es-ES" dirty="0"/>
          </a:p>
          <a:p>
            <a:pPr marL="0" marR="0">
              <a:spcBef>
                <a:spcPts val="0"/>
              </a:spcBef>
              <a:spcAft>
                <a:spcPts val="0"/>
              </a:spcAft>
              <a:tabLst>
                <a:tab pos="4305300" algn="l"/>
              </a:tabLst>
            </a:pPr>
            <a:r>
              <a:rPr lang="en-US" sz="1200" dirty="0">
                <a:solidFill>
                  <a:srgbClr val="000000"/>
                </a:solidFill>
                <a:effectLst/>
                <a:latin typeface="Calibri" panose="020F0502020204030204" pitchFamily="34" charset="0"/>
                <a:ea typeface="Calibri" panose="020F0502020204030204" pitchFamily="34" charset="0"/>
              </a:rPr>
              <a:t>These tables compare the cost impacts of water and energy efficiency and operating patterns. The first table compares two hot water systems. System A is a fairly efficient hot water system and system B is a fairly inefficient hot water system. Restaurant A’s </a:t>
            </a:r>
            <a:r>
              <a:rPr lang="en-US" sz="1200" dirty="0" err="1">
                <a:solidFill>
                  <a:srgbClr val="000000"/>
                </a:solidFill>
                <a:effectLst/>
                <a:latin typeface="Calibri" panose="020F0502020204030204" pitchFamily="34" charset="0"/>
                <a:ea typeface="Calibri" panose="020F0502020204030204" pitchFamily="34" charset="0"/>
              </a:rPr>
              <a:t>dishmachine</a:t>
            </a:r>
            <a:r>
              <a:rPr lang="en-US" sz="1200" dirty="0">
                <a:solidFill>
                  <a:srgbClr val="000000"/>
                </a:solidFill>
                <a:effectLst/>
                <a:latin typeface="Calibri" panose="020F0502020204030204" pitchFamily="34" charset="0"/>
                <a:ea typeface="Calibri" panose="020F0502020204030204" pitchFamily="34" charset="0"/>
              </a:rPr>
              <a:t> is only 3 years old whereas restaurant B’s </a:t>
            </a:r>
            <a:r>
              <a:rPr lang="en-US" sz="1200" dirty="0" err="1">
                <a:solidFill>
                  <a:srgbClr val="000000"/>
                </a:solidFill>
                <a:effectLst/>
                <a:latin typeface="Calibri" panose="020F0502020204030204" pitchFamily="34" charset="0"/>
                <a:ea typeface="Calibri" panose="020F0502020204030204" pitchFamily="34" charset="0"/>
              </a:rPr>
              <a:t>dishmachine</a:t>
            </a:r>
            <a:r>
              <a:rPr lang="en-US" sz="1200" dirty="0">
                <a:solidFill>
                  <a:srgbClr val="000000"/>
                </a:solidFill>
                <a:effectLst/>
                <a:latin typeface="Calibri" panose="020F0502020204030204" pitchFamily="34" charset="0"/>
                <a:ea typeface="Calibri" panose="020F0502020204030204" pitchFamily="34" charset="0"/>
              </a:rPr>
              <a:t> is more than 5 years old and has some significant operating problems. Both restaurants serve about 500 meals per day, but restaurant B uses almost double the amount of hot water because it’s using substantially less efficient fixtures. Similarly, restaurant B uses about one and a half times as much gas as restaurant A does. Restaurant A uses less electricity than restaurant B. This adds up such that restaurant A is paying 17 cents per meal for hot water usage and restaurant B is paying 25 cents per meal for hot water usage. </a:t>
            </a:r>
          </a:p>
          <a:p>
            <a:pPr marL="0" marR="0">
              <a:spcBef>
                <a:spcPts val="0"/>
              </a:spcBef>
              <a:spcAft>
                <a:spcPts val="0"/>
              </a:spcAft>
              <a:tabLst>
                <a:tab pos="4305300" algn="l"/>
              </a:tabLst>
            </a:pPr>
            <a:r>
              <a:rPr lang="en-US" sz="12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200" dirty="0">
                <a:solidFill>
                  <a:srgbClr val="000000"/>
                </a:solidFill>
                <a:effectLst/>
                <a:latin typeface="Calibri" panose="020F0502020204030204" pitchFamily="34" charset="0"/>
                <a:ea typeface="Calibri" panose="020F0502020204030204" pitchFamily="34" charset="0"/>
              </a:rPr>
              <a:t>The second table compares the same restaurant during a dinner service on Wednesday and a dinner service on Thursday. It compares the impact of operating patterns on energy usage. For each service, the restaurant served roughly the same number of meals. However during Wednesday’s dinner, the staff wasn’t using the equipment as designed and used almost triple the amount of hot water as was needed for Thursday’s dinner. That led to the cost per meal for Wednesday being 24 cents per meal whereas on Thursday it was only 15 cents per meal. The only thing that changed between these two rows on this table was the staff and how well trained they were. </a:t>
            </a:r>
            <a:endParaRPr lang="en-US"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11</a:t>
            </a:fld>
            <a:endParaRPr lang="en-US"/>
          </a:p>
        </p:txBody>
      </p:sp>
    </p:spTree>
    <p:extLst>
      <p:ext uri="{BB962C8B-B14F-4D97-AF65-F5344CB8AC3E}">
        <p14:creationId xmlns:p14="http://schemas.microsoft.com/office/powerpoint/2010/main" val="195355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Este es el camino del operador hacia el ahorro.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El primer paso es poner en marcha correctamente los nuevos equipos y sistemas porque, si no se instalan correctamente, nunca funcionarán correctamente.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El segundo paso es operar los sistemas de manera eficiente y capacitar al personal sobre cómo utilizar cada equipo según su diseño.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El tercer paso es mantener los sistemas y especificar el mantenimiento preventivo.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Esto significa crear un programa de mantenimiento para garantizar que cada equipo funcione según lo diseñado.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El cuarto paso es especificar equipos eficientes para reemplazarlos en caso de desgaste y crear un cronograma de reemplazo de equipos.</a:t>
            </a:r>
            <a:endParaRPr lang="en-U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This is the operator’s path for savings. Step one is to commission new equipment and systems properly because if it isn’t installed correctly, it will never work correctly. Step two is to operate systems efficiently and to train staff on how to use each piece of equipment as designed. Step three is to maintain systems and to specify preventative maintenance. This means creating a maintenance schedule to ensure that each piece of equipment is operating as designed. Step four is to specify efficient equipment for replacing on burnout and creating an equipment replacement schedule.</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12</a:t>
            </a:fld>
            <a:endParaRPr lang="en-US"/>
          </a:p>
        </p:txBody>
      </p:sp>
    </p:spTree>
    <p:extLst>
      <p:ext uri="{BB962C8B-B14F-4D97-AF65-F5344CB8AC3E}">
        <p14:creationId xmlns:p14="http://schemas.microsoft.com/office/powerpoint/2010/main" val="1423811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 Commissioning</a:t>
            </a:r>
          </a:p>
          <a:p>
            <a:r>
              <a:rPr lang="en-US" b="1" dirty="0" err="1"/>
              <a:t>Seccion</a:t>
            </a:r>
            <a:r>
              <a:rPr lang="en-US" b="1" dirty="0"/>
              <a:t> 1: </a:t>
            </a:r>
            <a:r>
              <a:rPr lang="en-US" b="1" dirty="0" err="1"/>
              <a:t>Poniendo</a:t>
            </a:r>
            <a:r>
              <a:rPr lang="en-US" b="1" dirty="0"/>
              <a:t> </a:t>
            </a:r>
            <a:r>
              <a:rPr lang="en-US" b="1" dirty="0" err="1"/>
              <a:t>en</a:t>
            </a:r>
            <a:r>
              <a:rPr lang="en-US" b="1" dirty="0"/>
              <a:t> </a:t>
            </a:r>
            <a:r>
              <a:rPr lang="en-US" b="1" dirty="0" err="1"/>
              <a:t>Marcha</a:t>
            </a:r>
            <a:endParaRPr lang="en-US" b="1" dirty="0"/>
          </a:p>
        </p:txBody>
      </p:sp>
    </p:spTree>
    <p:extLst>
      <p:ext uri="{BB962C8B-B14F-4D97-AF65-F5344CB8AC3E}">
        <p14:creationId xmlns:p14="http://schemas.microsoft.com/office/powerpoint/2010/main" val="3152830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temperaturas del tanque pueden oscilar entre 120 y 150 grados Fahrenheit y deben verificarse para garantizar el funcionamiento del sistema de drenaje y control de temperatura del tanque.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temperatura de enjuague de las máquinas de enjuague de alta temperatura debe ser de 180 grados y la temperatura de enjuague de las máquinas de enjuague de baja temperatura debe ser de aproximadamente 140, según el proveedor de productos químicos. </a:t>
            </a:r>
          </a:p>
          <a:p>
            <a:pPr marL="0" marR="0">
              <a:lnSpc>
                <a:spcPct val="107000"/>
              </a:lnSpc>
              <a:spcBef>
                <a:spcPts val="0"/>
              </a:spcBef>
              <a:spcAft>
                <a:spcPts val="800"/>
              </a:spcAft>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Esto es crucial para las máquinas de alta temperatura, ya que se necesita agua a 180 grados para la desinfección. </a:t>
            </a: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Para lavavajillas de baja temperatura, la temperatura es necesaria para activar el producto químico auxiliar desinfectante.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temperatura del agua caliente de entrada debe verificarse en las máquinas de alta temperatura para garantizar que el calentador auxiliar solo tenga que funcionar dentro de sus límites permitidos y para garantizar que la temperatura de enjuague siempre se cumpla. La temperatura del agua caliente de entrada es la misma que la temperatura de enjuague para lavavajillas de enjuague de baja temperatura.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temperatura del agua fría de entrada debe verificarse en lavavajillas de recuperación de calor porque la función sin ventilación de las máquinas de recuperación de calor a veces puede comprometerse con temperaturas de agua fría de entrada superiores a aproximadamente 80 grados.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tasa de flujo de escape debe coincidir con la velocidad del ventilador de escape para una ventilación adecuada del cuarto de lavado de platos.</a:t>
            </a:r>
          </a:p>
          <a:p>
            <a:pPr marL="0" marR="0">
              <a:lnSpc>
                <a:spcPct val="107000"/>
              </a:lnSpc>
              <a:spcBef>
                <a:spcPts val="0"/>
              </a:spcBef>
              <a:spcAft>
                <a:spcPts val="800"/>
              </a:spcAft>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s-ES" sz="2800" b="0" i="0" dirty="0">
                <a:solidFill>
                  <a:srgbClr val="202124"/>
                </a:solidFill>
                <a:effectLst/>
                <a:latin typeface="Roboto" panose="02000000000000000000" pitchFamily="2" charset="0"/>
              </a:rPr>
              <a:t>La puesta en marcha adecuada del lavavajillas es probablemente el paso más importante que un operador puede dar para garantizar que su agua caliente se mantenga lo más eficiente posible durante el mayor tiempo posible. </a:t>
            </a:r>
          </a:p>
          <a:p>
            <a:pPr algn="l"/>
            <a:r>
              <a:rPr lang="es-ES" sz="2800" b="0" i="0" dirty="0">
                <a:solidFill>
                  <a:srgbClr val="202124"/>
                </a:solidFill>
                <a:effectLst/>
                <a:latin typeface="Roboto" panose="02000000000000000000" pitchFamily="2" charset="0"/>
              </a:rPr>
              <a:t>Tras la instalación, el comisionado debe verificar lo siguiente: </a:t>
            </a:r>
          </a:p>
          <a:p>
            <a:pPr algn="l"/>
            <a:r>
              <a:rPr lang="es-ES" sz="2800" b="0" i="0" dirty="0">
                <a:solidFill>
                  <a:srgbClr val="202124"/>
                </a:solidFill>
                <a:effectLst/>
                <a:latin typeface="Roboto" panose="02000000000000000000" pitchFamily="2" charset="0"/>
              </a:rPr>
              <a:t>Temperatura del tanque</a:t>
            </a:r>
          </a:p>
          <a:p>
            <a:pPr algn="l"/>
            <a:r>
              <a:rPr lang="es-ES" sz="2800" b="0" i="0" dirty="0">
                <a:solidFill>
                  <a:srgbClr val="202124"/>
                </a:solidFill>
                <a:effectLst/>
                <a:latin typeface="Roboto" panose="02000000000000000000" pitchFamily="2" charset="0"/>
              </a:rPr>
              <a:t> Temperatura de enjuague</a:t>
            </a:r>
          </a:p>
          <a:p>
            <a:pPr algn="l"/>
            <a:r>
              <a:rPr lang="es-ES" sz="2800" b="0" i="0" dirty="0">
                <a:solidFill>
                  <a:srgbClr val="202124"/>
                </a:solidFill>
                <a:effectLst/>
                <a:latin typeface="Roboto" panose="02000000000000000000" pitchFamily="2" charset="0"/>
              </a:rPr>
              <a:t> Temperatura de entrada del agua caliente </a:t>
            </a:r>
          </a:p>
          <a:p>
            <a:pPr algn="l"/>
            <a:r>
              <a:rPr lang="es-ES" sz="2800" b="0" i="0" dirty="0">
                <a:solidFill>
                  <a:srgbClr val="202124"/>
                </a:solidFill>
                <a:effectLst/>
                <a:latin typeface="Roboto" panose="02000000000000000000" pitchFamily="2" charset="0"/>
              </a:rPr>
              <a:t>Temperatura de entrada de agua fría</a:t>
            </a:r>
          </a:p>
          <a:p>
            <a:pPr algn="l"/>
            <a:r>
              <a:rPr lang="es-ES" sz="2800" b="0" i="0" dirty="0">
                <a:solidFill>
                  <a:srgbClr val="202124"/>
                </a:solidFill>
                <a:effectLst/>
                <a:latin typeface="Roboto" panose="02000000000000000000" pitchFamily="2" charset="0"/>
              </a:rPr>
              <a:t> Tasa de flujo de escape </a:t>
            </a:r>
          </a:p>
          <a:p>
            <a:pPr algn="l"/>
            <a:r>
              <a:rPr lang="es-ES" sz="2800" b="0" i="0" dirty="0">
                <a:solidFill>
                  <a:srgbClr val="202124"/>
                </a:solidFill>
                <a:effectLst/>
                <a:latin typeface="Roboto" panose="02000000000000000000" pitchFamily="2" charset="0"/>
              </a:rPr>
              <a:t>Presión de enjuague</a:t>
            </a:r>
          </a:p>
          <a:p>
            <a:pPr algn="l"/>
            <a:r>
              <a:rPr lang="es-ES" sz="2800" b="0" i="0" dirty="0">
                <a:solidFill>
                  <a:srgbClr val="202124"/>
                </a:solidFill>
                <a:effectLst/>
                <a:latin typeface="Roboto" panose="02000000000000000000" pitchFamily="2" charset="0"/>
              </a:rPr>
              <a:t> Presión de entrada de agua caliente </a:t>
            </a:r>
          </a:p>
          <a:p>
            <a:pPr algn="l"/>
            <a:r>
              <a:rPr lang="es-ES" sz="2800" b="0" i="0" dirty="0">
                <a:solidFill>
                  <a:srgbClr val="202124"/>
                </a:solidFill>
                <a:effectLst/>
                <a:latin typeface="Roboto" panose="02000000000000000000" pitchFamily="2" charset="0"/>
              </a:rPr>
              <a:t>Voltaje de entrada y amperaje </a:t>
            </a:r>
          </a:p>
          <a:p>
            <a:pPr algn="l"/>
            <a:r>
              <a:rPr lang="es-ES" sz="2800" b="0" i="0" dirty="0">
                <a:solidFill>
                  <a:srgbClr val="202124"/>
                </a:solidFill>
                <a:effectLst/>
                <a:latin typeface="Roboto" panose="02000000000000000000" pitchFamily="2" charset="0"/>
              </a:rPr>
              <a:t>Consumo de agua de enjuague </a:t>
            </a:r>
          </a:p>
          <a:p>
            <a:pPr algn="l"/>
            <a:r>
              <a:rPr lang="es-ES" sz="2800" b="0" i="0" dirty="0">
                <a:solidFill>
                  <a:srgbClr val="202124"/>
                </a:solidFill>
                <a:effectLst/>
                <a:latin typeface="Roboto" panose="02000000000000000000" pitchFamily="2" charset="0"/>
              </a:rPr>
              <a:t>Consumo de químicos</a:t>
            </a:r>
          </a:p>
          <a:p>
            <a:br>
              <a:rPr lang="es-ES" sz="2800" b="0" i="0" dirty="0">
                <a:solidFill>
                  <a:srgbClr val="202124"/>
                </a:solidFill>
                <a:effectLst/>
                <a:latin typeface="Roboto" panose="02000000000000000000" pitchFamily="2" charset="0"/>
              </a:rPr>
            </a:b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t>Tank temperatures can range from 120 to 150 degrees Fahrenheit and need to be checked to ensure the functioning of the tank’s drain system and temperature control.</a:t>
            </a:r>
          </a:p>
          <a:p>
            <a:endParaRPr lang="en-US" sz="1800" dirty="0"/>
          </a:p>
          <a:p>
            <a:r>
              <a:rPr lang="en-US" sz="1800" dirty="0"/>
              <a:t>The rinse temperature of high temperature rinse machines should be 180 and the rinse temperature of low temperature rinse machines should be about 140 depending on the chemical supplier. This is important for high temperature machines because the 180 degree water is needed for sanitation. For low temperature </a:t>
            </a:r>
            <a:r>
              <a:rPr lang="en-US" sz="1800" dirty="0" err="1"/>
              <a:t>dishmachines</a:t>
            </a:r>
            <a:r>
              <a:rPr lang="en-US" sz="1800" dirty="0"/>
              <a:t>, the temperature is needed to activate the sanitizing aid chemical.</a:t>
            </a:r>
          </a:p>
          <a:p>
            <a:endParaRPr lang="en-US" sz="1800" dirty="0"/>
          </a:p>
          <a:p>
            <a:r>
              <a:rPr lang="en-US" sz="1800" dirty="0"/>
              <a:t>The inlet hot temperature needs to be checked for high temperature machines to ensure that the booster heater only has to work to its allowable limits and to ensure that the rinse temperature is always met. The inlet hot water temperature is the same as the rinse temperature for low temperature rinse </a:t>
            </a:r>
            <a:r>
              <a:rPr lang="en-US" sz="1800" dirty="0" err="1"/>
              <a:t>dishmachines</a:t>
            </a:r>
            <a:r>
              <a:rPr lang="en-US" sz="1800" dirty="0"/>
              <a:t>.</a:t>
            </a:r>
          </a:p>
          <a:p>
            <a:endParaRPr lang="en-US" sz="1800" dirty="0"/>
          </a:p>
          <a:p>
            <a:r>
              <a:rPr lang="en-US" sz="1800" dirty="0"/>
              <a:t>The inlet cold water temperature needs to be checked for heat recovery </a:t>
            </a:r>
            <a:r>
              <a:rPr lang="en-US" sz="1800" dirty="0" err="1"/>
              <a:t>dishmachines</a:t>
            </a:r>
            <a:r>
              <a:rPr lang="en-US" sz="1800" dirty="0"/>
              <a:t> because the ventless function of heat recovery machines can sometimes be compromised by inlet cold water temperatures over about 80 degrees. </a:t>
            </a:r>
          </a:p>
          <a:p>
            <a:endParaRPr lang="en-US" sz="1800" dirty="0"/>
          </a:p>
          <a:p>
            <a:r>
              <a:rPr lang="en-US" sz="1800" dirty="0"/>
              <a:t>The exhaust flow rate needs to be matched to the exhaust fan speed for adequate ventilation of the </a:t>
            </a:r>
            <a:r>
              <a:rPr lang="en-US" sz="1800" dirty="0" err="1"/>
              <a:t>dishroom</a:t>
            </a:r>
            <a:r>
              <a:rPr lang="en-US" sz="1800" dirty="0"/>
              <a:t>.</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14</a:t>
            </a:fld>
            <a:endParaRPr lang="en-US"/>
          </a:p>
        </p:txBody>
      </p:sp>
    </p:spTree>
    <p:extLst>
      <p:ext uri="{BB962C8B-B14F-4D97-AF65-F5344CB8AC3E}">
        <p14:creationId xmlns:p14="http://schemas.microsoft.com/office/powerpoint/2010/main" val="3134927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catch and weigh test is a useful method of determining the flow rate of fixtures and is an important part of commissioning a new hot water system or installing new fixtures. This test is performed by measuring the amount of time it takes to fill a five-gallon bucket with a fixture. Example procedures for pre-rinse spray valves and dishwashers are included here.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prueba de “captura y peso” es un método útil para determinar la tasa de flujo de los accesorios y es una parte importante de la puesta en marcha de un nuevo sistema de agua caliente o la instalación de nuevos accesorios. Esta prueba se realiza midiendo el tiempo que tarda en llenarse un cubo de cinco galones con un accesorio. Se incluyen aquí procedimientos de ejemplo para las válvulas de rociado de prelavado y lavavajillas.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15</a:t>
            </a:fld>
            <a:endParaRPr lang="en-US"/>
          </a:p>
        </p:txBody>
      </p:sp>
    </p:spTree>
    <p:extLst>
      <p:ext uri="{BB962C8B-B14F-4D97-AF65-F5344CB8AC3E}">
        <p14:creationId xmlns:p14="http://schemas.microsoft.com/office/powerpoint/2010/main" val="3179074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Aquí hay algunas mejores prácticas para la puesta en marcha de un nuevo sistema de agua caliente. El operador debe medir la temperatura de suministro en todos los accesorios con un sensor de temperatura portátil.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tiempo para la entrega de agua caliente debe medirse en los lavabos de manos. Los funcionarios del departamento de salud a veces usan esta prueba durante una inspección de saneamiento.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 especialmente importante determinar los tiempos en cualquier accesorio remoto.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Utilice la prueba de “captura y peso” para verificar las tasas de flujo de operación en todos los accesorios. Las tasas de flujo deben coincidir con las especificaciones del fabricante. Si un accesorio no coincide con las especificaciones del fabricante, se debe contactar a un técnico.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Finalmente, los dos accesorios con mayor tasa de flujo, a menudo un fregadero de compartimiento y un fregadero de trapeador, deben operarse al mismo tiempo para asegurarse de que no privan al sistema de agua caliente de agua caliente. Si la tasa de flujo se reduce cuando ambos accesorios están encendidos, puede haber un problema con el calentador de agua y se debe contactar a un técnico.</a:t>
            </a:r>
          </a:p>
          <a:p>
            <a:pPr marL="0" marR="0">
              <a:lnSpc>
                <a:spcPct val="107000"/>
              </a:lnSpc>
              <a:spcBef>
                <a:spcPts val="0"/>
              </a:spcBef>
              <a:spcAft>
                <a:spcPts val="800"/>
              </a:spcAft>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t>Here are some best practices for commissioning a new hot water system. The operator should measure the delivery temperature at all fixtures with a handheld temperature sensor.</a:t>
            </a:r>
          </a:p>
          <a:p>
            <a:endParaRPr lang="en-US" sz="1800" dirty="0"/>
          </a:p>
          <a:p>
            <a:r>
              <a:rPr lang="en-US" sz="1800" dirty="0"/>
              <a:t>The wait time for hot water delivery should be measured at lavatory hand sinks. Health department officials will sometimes perform this test during a sanitation inspection.</a:t>
            </a:r>
          </a:p>
          <a:p>
            <a:endParaRPr lang="en-US" sz="1800" dirty="0"/>
          </a:p>
          <a:p>
            <a:r>
              <a:rPr lang="en-US" sz="1800" dirty="0"/>
              <a:t>Determining the wait times at any remote fixture is especially important.</a:t>
            </a:r>
          </a:p>
          <a:p>
            <a:endParaRPr lang="en-US" sz="1800" dirty="0"/>
          </a:p>
          <a:p>
            <a:r>
              <a:rPr lang="en-US" sz="1800" dirty="0"/>
              <a:t>Use the catch and weigh test to check the operating flow rates at all fixtures. The flow rates should match the manufacturer’s specifications. If a fixture does not match a manufacturer’s specifications, a technician should be contacted immediately.</a:t>
            </a:r>
          </a:p>
          <a:p>
            <a:endParaRPr lang="en-US" sz="1800" dirty="0"/>
          </a:p>
          <a:p>
            <a:r>
              <a:rPr lang="en-US" sz="1800" dirty="0"/>
              <a:t>Finally, the two biggest flow rate fixtures, often a compartment sink and a mop sink, should be operated at the same time to ensure they don’t starve the hot water system of hot water. If the flow rate is throttled when both fixtures are on, there may be a problem with the water heater and a technician should be contacted.</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16</a:t>
            </a:fld>
            <a:endParaRPr lang="en-US"/>
          </a:p>
        </p:txBody>
      </p:sp>
    </p:spTree>
    <p:extLst>
      <p:ext uri="{BB962C8B-B14F-4D97-AF65-F5344CB8AC3E}">
        <p14:creationId xmlns:p14="http://schemas.microsoft.com/office/powerpoint/2010/main" val="3790069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particularly important to know the water quality at your facility, as hard water can lead to a whole host of problems for many pieces of equipment. At the water heater, it can lead to cracked heating elements and flame diverters. At the dishmachine, it can cause cracked elements and plugs in the exhaust system. This is especially problematic for heat recovery dishmachines, as their heat exchangers can foul, which can prevent the machine from meeting its final rinse temperature.</a:t>
            </a:r>
          </a:p>
          <a:p>
            <a:endParaRPr lang="en-US" dirty="0"/>
          </a:p>
          <a:p>
            <a:r>
              <a:rPr lang="en-US" dirty="0"/>
              <a:t>Major pieces of equipment should have allowable hardness limits on their specifications sheets. If the hardness in your area is higher than the limits for the dishmachine and water heater, it may be necessary to install a water softening system or a reverse osmosis system.</a:t>
            </a:r>
          </a:p>
          <a:p>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 particularmente importante conocer la calidad del agua en su establecimiento, ya que el agua dura puede causar problemas para muchas piezas de equipo. Puede provocar elementos calefactores y desviadores de llama agrietados en su calentador de agua. Puede causar elementos y tapones agrietados en el sistema de escape de su lavavajillas. Esto es especialmente problemático para lavavajillas con recuperación de calor, ya que sus intercambiadores de calor pueden ensuciarse, lo que puede evitar que la máquina alcance su temperatura de enjuague final.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principales equipos deben tener límites de dureza permitidos en sus hojas de especificaciones. Si la dureza en su área es mayor que los límites para la máquina lavavajillas y el calentador de agua, puede ser necesario instalar un sistema de ablandamiento de agua o un sistema de ósmosis inversa.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17</a:t>
            </a:fld>
            <a:endParaRPr lang="en-US"/>
          </a:p>
        </p:txBody>
      </p:sp>
    </p:spTree>
    <p:extLst>
      <p:ext uri="{BB962C8B-B14F-4D97-AF65-F5344CB8AC3E}">
        <p14:creationId xmlns:p14="http://schemas.microsoft.com/office/powerpoint/2010/main" val="239303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2: Operation</a:t>
            </a:r>
          </a:p>
          <a:p>
            <a:r>
              <a:rPr lang="en-US" b="1" dirty="0" err="1"/>
              <a:t>Seccion</a:t>
            </a:r>
            <a:r>
              <a:rPr lang="en-US" b="1" dirty="0"/>
              <a:t> 2: </a:t>
            </a:r>
            <a:r>
              <a:rPr lang="en-US" b="1" dirty="0" err="1"/>
              <a:t>Operacion</a:t>
            </a:r>
            <a:r>
              <a:rPr lang="en-US" b="1" dirty="0"/>
              <a:t> </a:t>
            </a:r>
          </a:p>
        </p:txBody>
      </p:sp>
    </p:spTree>
    <p:extLst>
      <p:ext uri="{BB962C8B-B14F-4D97-AF65-F5344CB8AC3E}">
        <p14:creationId xmlns:p14="http://schemas.microsoft.com/office/powerpoint/2010/main" val="1061842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Dishroom</a:t>
            </a:r>
            <a:r>
              <a:rPr lang="en-US" dirty="0"/>
              <a:t> staff should be trained on the proper operation of all </a:t>
            </a:r>
            <a:r>
              <a:rPr lang="en-US" dirty="0" err="1"/>
              <a:t>dishroom</a:t>
            </a:r>
            <a:r>
              <a:rPr lang="en-US" dirty="0"/>
              <a:t> equipment, and should be encouraged to point out equipment that has a change in its operating pattern. Staff can be the first line of defense for saving hot water and for replacing damaged equipment.</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personal debe recibir capacitación sobre el funcionamiento adecuado de todo el equipo del área de lavado de platos y a notar cualquier cambio en el patrón de funcionamiento del equipo. El personal puede ser la primera línea de defensa para ahorrar agua caliente y para reemplazar equipos dañados.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19</a:t>
            </a:fld>
            <a:endParaRPr lang="en-US"/>
          </a:p>
        </p:txBody>
      </p:sp>
    </p:spTree>
    <p:extLst>
      <p:ext uri="{BB962C8B-B14F-4D97-AF65-F5344CB8AC3E}">
        <p14:creationId xmlns:p14="http://schemas.microsoft.com/office/powerpoint/2010/main" val="166295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a speaker icon on every slide that will start playing the voiceover.</a:t>
            </a:r>
          </a:p>
          <a:p>
            <a:endParaRPr lang="en-US" dirty="0"/>
          </a:p>
          <a:p>
            <a:r>
              <a:rPr lang="es-ES" b="1" dirty="0">
                <a:effectLst/>
              </a:rPr>
              <a:t>Habrá un ícono de altavoz en cada diapositiva que comenzará a reproducir la narración </a:t>
            </a:r>
            <a:endParaRPr lang="en-US" b="1" dirty="0"/>
          </a:p>
        </p:txBody>
      </p:sp>
      <p:sp>
        <p:nvSpPr>
          <p:cNvPr id="4" name="Slide Number Placeholder 3"/>
          <p:cNvSpPr>
            <a:spLocks noGrp="1"/>
          </p:cNvSpPr>
          <p:nvPr>
            <p:ph type="sldNum" sz="quarter" idx="5"/>
          </p:nvPr>
        </p:nvSpPr>
        <p:spPr/>
        <p:txBody>
          <a:bodyPr/>
          <a:lstStyle/>
          <a:p>
            <a:fld id="{13DA5AEB-6FD6-42C9-A62D-6CCE5320250C}" type="slidenum">
              <a:rPr lang="en-US" smtClean="0"/>
              <a:t>2</a:t>
            </a:fld>
            <a:endParaRPr lang="en-US"/>
          </a:p>
        </p:txBody>
      </p:sp>
    </p:spTree>
    <p:extLst>
      <p:ext uri="{BB962C8B-B14F-4D97-AF65-F5344CB8AC3E}">
        <p14:creationId xmlns:p14="http://schemas.microsoft.com/office/powerpoint/2010/main" val="2420160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gpm</a:t>
            </a:r>
            <a:r>
              <a:rPr lang="en-US" baseline="0" dirty="0"/>
              <a:t> freshwater for a scrapper with recirculation, 4 gpm rinse and carryover from dishwasher</a:t>
            </a:r>
          </a:p>
          <a:p>
            <a:endParaRPr lang="en-US" baseline="0" dirty="0"/>
          </a:p>
          <a:p>
            <a:r>
              <a:rPr lang="en-US" baseline="0" dirty="0"/>
              <a:t>In this video, a staff member is using a floor cleaning hose and a scrapper to pre-rinse a sheet pan before loading it into a dishmachine. Between the scrapper and the floor cleaning hose, there is over 5 gallons per minute of water usage even though there is a pre-rinse spray valve rated at less than a gallon per minute installed at this workstation. Additionally, the dishmachine is </a:t>
            </a:r>
            <a:r>
              <a:rPr lang="en-US" baseline="0" dirty="0" err="1"/>
              <a:t>overspraying</a:t>
            </a:r>
            <a:r>
              <a:rPr lang="en-US" baseline="0" dirty="0"/>
              <a:t> into the scrapper sink, indicating a maintenance problem that this staff member should report to management. </a:t>
            </a:r>
          </a:p>
          <a:p>
            <a:endParaRPr lang="en-US" baseline="0"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1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de agua fresca para un raspador con recirculación, 4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para enjuagar y sobrante del lavavajillas.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En este video, un empleado está utilizando una manguera de limpieza de suelos y un raspador para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pre-enjuagar</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una bandeja antes de cargarla en el lavavajillas. Entre el raspador y la manguera de limpieza de suelos, hay más de 5 galones por minuto de uso de agua, a pesar de que hay una válvula de rociado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con una capacidad de menos de un galón por minuto instalada en esta estación de trabajo. Además, el lavavajillas está rociando en exceso en el fregadero del raspador, lo que indica un problema de mantenimiento que este miembro del personal debería informar a los gerentes.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F3C7FC1-571F-4475-A07B-7C71FA823B6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151720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Pre-rinsing is the practice of removing food debris so that the dishwasher only has to sanitize the dishes. It is a critical step for the functioning operation of any </a:t>
            </a:r>
            <a:r>
              <a:rPr lang="en-US" dirty="0" err="1"/>
              <a:t>dishroom</a:t>
            </a:r>
            <a:r>
              <a:rPr lang="en-US" dirty="0"/>
              <a:t>.</a:t>
            </a:r>
          </a:p>
          <a:p>
            <a:endParaRPr lang="en-US" dirty="0"/>
          </a:p>
          <a:p>
            <a:r>
              <a:rPr lang="en-US" dirty="0"/>
              <a:t>A pre-rinse sink is used in most </a:t>
            </a:r>
            <a:r>
              <a:rPr lang="en-US" dirty="0" err="1"/>
              <a:t>dishrooms</a:t>
            </a:r>
            <a:r>
              <a:rPr lang="en-US" dirty="0"/>
              <a:t>. Pre-rinse spray valves are the most common piece of sanitation equipment found in most facilities. It is used to rinse stuck-on food debris from wares. Pre-rinse sprayers are intended to be used on wares after they have already been dry-scrapped, where staff has manually removed as much of the food debris as possible, either by hand or with a scrapping tool. Dry scrapping is the most important water-saving training measure for a facility. It is recommended that facilities have a dedicated dry-scrapping station with a compost-collecting bin and any scrapping tools near where dishes enter the </a:t>
            </a:r>
            <a:r>
              <a:rPr lang="en-US" dirty="0" err="1"/>
              <a:t>dishroom</a:t>
            </a:r>
            <a:r>
              <a:rPr lang="en-US" dirty="0"/>
              <a:t>.</a:t>
            </a:r>
          </a:p>
          <a:p>
            <a:endParaRPr lang="en-US" dirty="0"/>
          </a:p>
          <a:p>
            <a:r>
              <a:rPr lang="en-US" dirty="0"/>
              <a:t>Other pieces of equipment used for pre-rinsing are food waste collectors, disposers and scrapping troughs. </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es la práctica de eliminar los residuos de alimentos para que el lavavajillas solo tenga que desinfectar los platos. Es un paso crítico para el funcionamiento adecuado de cualquier área de lavado de platos.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En la mayoría de las áreas de lavado de platos, se utiliza un fregadero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Las válvulas de rociado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son el equipo de saneamiento más común que se encuentra en la mayoría de las instalaciones. Se utilizan para enjuagar los restos de alimentos pegados en la vajilla. Los rociadores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están destinados a usarse en utensilios después de que ya hayan sido raspados en seco, donde el personal haya eliminado manualmente la mayor cantidad de residuos de alimentos posible ya sea a mano o con una herramienta de raspado. El raspado en seco es la medida de capacitación más importante para ahorrar agua en una instalación. Se recomienda que las instalaciones tengan una estación dedicada de raspado en seco con un contenedor para recoger estiércol vegetal y cualquier herramienta de raspado cerca de donde ingresan los platos al área de lavado de platos.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Otros equipos utilizados para el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son recolectores de residuos de alimentos, trituradores y canaletas de raspado.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21</a:t>
            </a:fld>
            <a:endParaRPr lang="en-US"/>
          </a:p>
        </p:txBody>
      </p:sp>
    </p:spTree>
    <p:extLst>
      <p:ext uri="{BB962C8B-B14F-4D97-AF65-F5344CB8AC3E}">
        <p14:creationId xmlns:p14="http://schemas.microsoft.com/office/powerpoint/2010/main" val="694303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Restaurants typically have pre-rinse sprayers as their only form of pre-rinsing, but cafeterias can have some heavier duty equipment.</a:t>
            </a:r>
          </a:p>
          <a:p>
            <a:endParaRPr lang="en-US" dirty="0"/>
          </a:p>
          <a:p>
            <a:r>
              <a:rPr lang="en-US" dirty="0"/>
              <a:t>Scrap collectors use 1 to 2 gallons per minute of fresh water to create an 8 to 30 gallon per minute recirculated waterfall. These can and should be on timers to limit their water use.</a:t>
            </a:r>
          </a:p>
          <a:p>
            <a:endParaRPr lang="en-US" dirty="0"/>
          </a:p>
          <a:p>
            <a:r>
              <a:rPr lang="en-US" dirty="0"/>
              <a:t>Disposers usually use between 3 and 10 </a:t>
            </a:r>
            <a:r>
              <a:rPr lang="en-US" dirty="0" err="1"/>
              <a:t>gpm</a:t>
            </a:r>
            <a:r>
              <a:rPr lang="en-US" dirty="0"/>
              <a:t> of fresh water. They are essentially upgraded versions of the under-sink garbage disposers installed at many residential kitchen sinks, but they have a dedicated water inlet instead of depending on the sink’s water to clear chopped up food from the blades.</a:t>
            </a:r>
          </a:p>
          <a:p>
            <a:endParaRPr lang="en-US" dirty="0"/>
          </a:p>
          <a:p>
            <a:r>
              <a:rPr lang="en-US" dirty="0"/>
              <a:t>Troughs are essentially a river of tepid water running through the </a:t>
            </a:r>
            <a:r>
              <a:rPr lang="en-US" dirty="0" err="1"/>
              <a:t>dishroom</a:t>
            </a:r>
            <a:r>
              <a:rPr lang="en-US" dirty="0"/>
              <a:t>. Staff dunks </a:t>
            </a:r>
            <a:r>
              <a:rPr lang="en-US" dirty="0" err="1"/>
              <a:t>dishwares</a:t>
            </a:r>
            <a:r>
              <a:rPr lang="en-US" dirty="0"/>
              <a:t> in the trough to scrap them. They typically use between 2 and 3 </a:t>
            </a:r>
            <a:r>
              <a:rPr lang="en-US" dirty="0" err="1"/>
              <a:t>gpm</a:t>
            </a:r>
            <a:r>
              <a:rPr lang="en-US" dirty="0"/>
              <a:t> of fresh water.</a:t>
            </a:r>
          </a:p>
          <a:p>
            <a:endParaRPr lang="en-US" dirty="0"/>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restaurantes suelen tener rociadores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como su única forma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pre-enjuagar</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pero las cafeterías pueden contar con equipos más robustos.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recolectores de residuos utilizan de 1 a 2 galones por minuto de agua fresca para crear una cascada recirculada de 8 a 30 galones por minuto. Estos deben tener temporizadores para limitar su uso de agua.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trituradores suelen utilizar entre 3 y 10 galones por minuto de agua fresca. Son básicamente versiones mejoradas de los trituradores de basura instalados debajo del fregadero en muchos fregaderos de cocina residenciales, pero tienen una entrada de agua dedicada en lugar de depender del agua del fregadero para limpiar los restos de alimentos de las cuchillas.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Las canaletas son básicamente un río de agua tibia que atraviesa el área de lavado de platos. El personal sumerge los platos en la canaleta para rasparlos. Normalmente utilizan entre 2 y 3 galones por minuto de agua fresca.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22</a:t>
            </a:fld>
            <a:endParaRPr lang="en-US"/>
          </a:p>
        </p:txBody>
      </p:sp>
    </p:spTree>
    <p:extLst>
      <p:ext uri="{BB962C8B-B14F-4D97-AF65-F5344CB8AC3E}">
        <p14:creationId xmlns:p14="http://schemas.microsoft.com/office/powerpoint/2010/main" val="1365336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17">
              <a:defRPr/>
            </a:pPr>
            <a:r>
              <a:rPr lang="en-US" dirty="0"/>
              <a:t>Several generations of retrofits</a:t>
            </a:r>
            <a:r>
              <a:rPr lang="en-US" baseline="0" dirty="0"/>
              <a:t> have happened in many of the kitchens on campus</a:t>
            </a:r>
          </a:p>
          <a:p>
            <a:r>
              <a:rPr lang="en-US" dirty="0"/>
              <a:t>e retrofits have happened, Design Thinking,</a:t>
            </a:r>
            <a:r>
              <a:rPr lang="en-US" baseline="0" dirty="0"/>
              <a:t> after savings potential, the kitchen is designed poorly where floor cleaners, dishwashers, pre-rinse square ending of dishwasher, location, and observing how operators work. Even if a kitchen is designed well at a beginning, when equipment falls apart like conveyor system,…</a:t>
            </a:r>
          </a:p>
          <a:p>
            <a:endParaRPr lang="en-US" baseline="0" dirty="0"/>
          </a:p>
          <a:p>
            <a:r>
              <a:rPr lang="en-US" baseline="0" dirty="0"/>
              <a:t>The next few slides will cover data from a pre-rinse operations field study where about 20 cafeteria </a:t>
            </a:r>
            <a:r>
              <a:rPr lang="en-US" baseline="0" dirty="0" err="1"/>
              <a:t>dishrooms</a:t>
            </a:r>
            <a:r>
              <a:rPr lang="en-US" baseline="0" dirty="0"/>
              <a:t> were monitored for their water usage. This study can be found in the references section of the operator’s guide with the title “PRO Operations Field Comparison.”</a:t>
            </a:r>
          </a:p>
          <a:p>
            <a:endParaRPr lang="en-US" baseline="0" dirty="0"/>
          </a:p>
          <a:p>
            <a:r>
              <a:rPr lang="en-US" baseline="0" dirty="0" err="1"/>
              <a:t>Dishrooms</a:t>
            </a:r>
            <a:r>
              <a:rPr lang="en-US" baseline="0" dirty="0"/>
              <a:t> can sometimes be intense places to work. Wares must get clean quickly to ensure the proper operation of other parts of the restaurant. Staff on the cookline can’t cook without clean implements and patrons can’t eat from dirty plates. Sometimes, when equipment malfunctions, the </a:t>
            </a:r>
            <a:r>
              <a:rPr lang="en-US" baseline="0" dirty="0" err="1"/>
              <a:t>dishroom</a:t>
            </a:r>
            <a:r>
              <a:rPr lang="en-US" baseline="0" dirty="0"/>
              <a:t> staff need to get creative, which can lead to misuse of equipment.</a:t>
            </a:r>
          </a:p>
          <a:p>
            <a:endParaRPr lang="en-US" baseline="0" dirty="0"/>
          </a:p>
          <a:p>
            <a:r>
              <a:rPr lang="en-US" baseline="0" dirty="0"/>
              <a:t>At one cafeteria monitored for this field study, engineers found that staff resorted to using industrial floor-cleaning hoses for want of a properly functioning trough, disposer and pre-rinse sprayer. Each hose had a flow rate between 5 and 7 </a:t>
            </a:r>
            <a:r>
              <a:rPr lang="en-US" baseline="0" dirty="0" err="1"/>
              <a:t>gpm</a:t>
            </a:r>
            <a:r>
              <a:rPr lang="en-US" baseline="0" dirty="0"/>
              <a:t> and used almost 1,300 gallons of water per day for pre-rinsing alone. Had the equipment been properly installed and functioning, the pre-rinse water usage would have been about 300 gallons per day, meaning that poorly trained staff and faulty equipment caused 1,000 gallons of water waste daily.</a:t>
            </a:r>
          </a:p>
          <a:p>
            <a:endParaRPr lang="en-US" baseline="0" dirty="0"/>
          </a:p>
          <a:p>
            <a:r>
              <a:rPr lang="es-ES" b="1" dirty="0">
                <a:effectLst/>
              </a:rPr>
              <a:t>Las próximas diapositivas cubrirán datos de un estudio de campo de operaciones de </a:t>
            </a:r>
            <a:r>
              <a:rPr lang="es-ES" b="1" dirty="0" err="1">
                <a:effectLst/>
              </a:rPr>
              <a:t>pre-enjuague</a:t>
            </a:r>
            <a:r>
              <a:rPr lang="es-ES" b="1" dirty="0">
                <a:effectLst/>
              </a:rPr>
              <a:t> en el que se monitoreó el uso de agua de alrededor de 20 lavaderos de cafetería. Este estudio se puede encontrar en la sección de referencias de la guía del operador con el título "Comparación de campo de operaciones PRO".</a:t>
            </a:r>
            <a:endParaRPr lang="en-US" b="1" baseline="0" dirty="0"/>
          </a:p>
          <a:p>
            <a:endParaRPr lang="en-US" b="1" baseline="0"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Han ocurrido varias generaciones de renovaciones en muchas de las cocinas del campus. La cocina está diseñada de manera deficiente en cuanto a la ubicación de limpiadores de suelos, lavavajillas, el extremo cuadrado del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del lavavajillas, la ubicación y la observación de cómo trabajan los operadores. Incluso si una cocina está bien diseñada al principio, cuando el equipo se deteriora, como el sistema de transporte...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próximos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slides</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cubrirán datos de un estudio de campo sobre operaciones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donde se monitorearon alrededor de 20 comedores para su consumo de agua. Este estudio se puede encontrar en la sección de referencias de la guía del operador con el título "Comparación de Campo de Operaciones de PRO".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Las áreas de lavado de platos a veces pueden ser lugares intensos para trabajar. Los platos deben limpiarse rápidamente para garantizar el buen funcionamiento de otras partes del restaurante. El personal en la línea de cocina no puede cocinar sin ollas y sartenes limpias, y los clientes no pueden comer en platos sucios. A veces, cuando el equipo falla, el personal de lavado de platos necesita ser creativo, lo que puede llevar al uso indebido del equipo.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En un comedor monitoreado para este estudio de campo, los ingenieros descubrieron que el personal recurría al uso de mangueras industriales de limpieza de suelos por falta de un canal, triturador y rociador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en funcionamiento adecuados. Cada manguera tenía un caudal entre 5 y 7 galones por minuto y utilizaba casi 1,300 galones de agua al día solo para el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Si el equipo se hubiera instalado y funcionado correctamente, el consumo de agua para el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habría sido de aproximadamente 300 galones al día, lo que significa que el personal mal capacitado y el equipo defectuoso causaron un desperdicio de agua de 1,000 galones diarios.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E127CD-B48C-44A7-B696-A753BA494FD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00619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 from the last slide was not the worst performing site in this study and was far from the only example where equipment was misused and proper procedures were not followed. </a:t>
            </a:r>
          </a:p>
          <a:p>
            <a:endParaRPr lang="en-US" dirty="0"/>
          </a:p>
          <a:p>
            <a:r>
              <a:rPr lang="en-US" dirty="0"/>
              <a:t>This table shows the average water usage from the pre-rinse method at each site. The most efficient method for pre-rinse operations was dry-scrapping, but a scrapper installed with a pre-rinse spray valve was also very efficient. The main takeaways from this study were that operating practices can have a huge impact on </a:t>
            </a:r>
            <a:r>
              <a:rPr lang="en-US" dirty="0" err="1"/>
              <a:t>dishroom</a:t>
            </a:r>
            <a:r>
              <a:rPr lang="en-US" dirty="0"/>
              <a:t> water and energy usage, and that dry-scrapping can save a lot of water.</a:t>
            </a:r>
          </a:p>
          <a:p>
            <a:endParaRPr lang="en-US" dirty="0"/>
          </a:p>
          <a:p>
            <a:r>
              <a:rPr lang="en-US" dirty="0"/>
              <a:t>The most water waste from this study came from sites where equipment was mis-used. The other main takeaway from this study was that training staff on the proper operation of </a:t>
            </a:r>
            <a:r>
              <a:rPr lang="en-US" dirty="0" err="1"/>
              <a:t>dishroom</a:t>
            </a:r>
            <a:r>
              <a:rPr lang="en-US" dirty="0"/>
              <a:t> equipment and incentivizing them to report malfunctioning equipment can prevent this waste.</a:t>
            </a:r>
          </a:p>
          <a:p>
            <a:endParaRPr lang="en-US" dirty="0"/>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ejemplo del último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slide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no fue el sitio con peor rendimiento en este estudio y está lejos de ser el único ejemplo donde se mal utilizó el equipo y no se siguieron los procedimientos adecuados.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tabla muestra el consumo promedio de agua del método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en cada sitio. El método más eficiente para las operaciones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fue el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en seco, pero un raspador instalado con una válvula de rociado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también fue muy eficiente.</a:t>
            </a:r>
          </a:p>
          <a:p>
            <a:pPr marL="0" marR="0">
              <a:lnSpc>
                <a:spcPct val="107000"/>
              </a:lnSpc>
              <a:spcBef>
                <a:spcPts val="0"/>
              </a:spcBef>
              <a:spcAft>
                <a:spcPts val="800"/>
              </a:spcAft>
            </a:pPr>
            <a:endParaRPr lang="es-419"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Las principales conclusiones de este estudio fueron que las prácticas operativas pueden tener un gran impacto en el consumo de agua y energía en el área de lavado de platos, y que el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en seco puede ahorrar mucha agua.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desperdicio de agua más significativo en este estudio provino de sitios donde se mal utilizó el equipo. </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otra conclusión principal de este estudio fue que capacitar al personal sobre el manejo adecuado del equipo de lavado de platos e incentivarlos a informar sobre el equipo defectuoso puede prevenir este desperdicio.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24</a:t>
            </a:fld>
            <a:endParaRPr lang="en-US"/>
          </a:p>
        </p:txBody>
      </p:sp>
    </p:spTree>
    <p:extLst>
      <p:ext uri="{BB962C8B-B14F-4D97-AF65-F5344CB8AC3E}">
        <p14:creationId xmlns:p14="http://schemas.microsoft.com/office/powerpoint/2010/main" val="3054883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comes from a field study where the pre-rinse equipment at a large cafeteria was monitored for its water usage. The top graph shows how often the average daily pre-rinse water use per meal reached certain thresholds. On June third, it averaged 0.7 gallons per meal. On June fourth, it averaged 3.6 gallons per meal. The cafeteria did not have any change in its equipment, so the only real change that could have affected the water consumption was the staff’s operating pattern. </a:t>
            </a:r>
          </a:p>
          <a:p>
            <a:endParaRPr lang="en-US" dirty="0"/>
          </a:p>
          <a:p>
            <a:r>
              <a:rPr lang="en-US" dirty="0"/>
              <a:t>The bottom graph shows the average water use per meal period. For breakfast on June third, water use averaged 1.0 gallon per meal. Lunch averaged 0.8 gallons per meal, and dinner averaged 0.3 gallons per meal. In contrast, breakfast on June fourth averaged 4.2 gallons per meal, lunch averaged 1.1 gallons per meal and dinner averaged 5.9 gallons per meal. Between dinner on June third and dinner on June fourth, water use increased by a factor of 20. Staff during the dinner period on the third focused much more on dry scrapping and only sparsely used a pre-rinse spray valve to provide pre-rinsing whereas staff during the dinner period on the 4</a:t>
            </a:r>
            <a:r>
              <a:rPr lang="en-US" baseline="30000" dirty="0"/>
              <a:t>th</a:t>
            </a:r>
            <a:r>
              <a:rPr lang="en-US" dirty="0"/>
              <a:t> misused floor cleaning equipment and disabled the recirculating function of the scrapper and trough.</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Estos datos provienen de un estudio de campo donde se monitoreó el uso de agua del equipo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en una gran cafetería. El gráfico superior muestra con qué frecuencia el uso promedio diario de agua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por comida alcanzaba ciertos umbrales. El 3 de junio, promedió 0.7 galones por comida. El 4 de junio, promedió 3.6 galones por comida. La cafetería no tuvo cambios en su equipo, por lo que el único cambio real que podría haber afectado el consumo de agua fue el patrón operativo del personal.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gráfico inferior muestra el uso promedio de agua por período de comida. Para el desayuno el 3 de junio, el uso de agua promedió 1.0 galón por comida. El almuerzo promedió 0.8 galones por comida, y la cena promedió 0.3 galones por comida. En cambio, el desayuno el 4 de junio promedió 4.2 galones por comida, el almuerzo promedió 1.1 galones por comida y la cena promedió 5.9 galones por comida. Entre la cena del 3 de junio y la cena del 4 de junio, el uso de agua aumentó en un factor de 20. El personal durante el período de la cena del tercer día se enfocó mucho más en el raspado en seco y usó solo esporádicamente una válvula de rociado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para proporcionar el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mientras que el personal durante el período de la cena del 4to día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malutilizó</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equipos de limpieza de pisos y deshabilitó la función de recirculación del raspador y la canal.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5B32B79-0CB6-4B4E-96B2-5FFC1384E60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684297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The next few slides include sample checklists for startup and shutdown of a commercial foodservice facility.</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27</a:t>
            </a:fld>
            <a:endParaRPr lang="en-US"/>
          </a:p>
        </p:txBody>
      </p:sp>
    </p:spTree>
    <p:extLst>
      <p:ext uri="{BB962C8B-B14F-4D97-AF65-F5344CB8AC3E}">
        <p14:creationId xmlns:p14="http://schemas.microsoft.com/office/powerpoint/2010/main" val="2978979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rPr>
              <a:t>A copy of this checklist is included as a pdf at the end of this presentation.</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28</a:t>
            </a:fld>
            <a:endParaRPr lang="en-US"/>
          </a:p>
        </p:txBody>
      </p:sp>
    </p:spTree>
    <p:extLst>
      <p:ext uri="{BB962C8B-B14F-4D97-AF65-F5344CB8AC3E}">
        <p14:creationId xmlns:p14="http://schemas.microsoft.com/office/powerpoint/2010/main" val="3569399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monthly maintenance checklist should be followed by management once per month. This should include places where performance data from major equipment can be recorded and yes/no questions to remind the reviewer to check everything on the list.  In addition to the items on the sample list provided here and as a pdf at the end of this presentation is to perform a water softener or water quality check. The water quality entering the hot water system should be checked to ensure that it is below the allowable limits for the water heater and </a:t>
            </a:r>
            <a:r>
              <a:rPr lang="en-US" dirty="0" err="1"/>
              <a:t>dishmachine</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Finalmente, los gerentes deben seguir una lista de verificación de mantenimiento mensual una vez al mes. Esto debe incluir lugares donde se puedan registrar datos de rendimiento de equipos importantes y preguntas de sí/no para recordar al revisor que verifique todo en la lista. Además de los elementos en la lista de muestra proporcionada aquí y como un PDF al final de esta presentación, se debe realizar una verificación del suavizador de agua o de la calidad del agua. La calidad del agua que ingresa al sistema de agua caliente debe verificarse para asegurarse de que esté por debajo de los límites permitidos para el calentador de agua y el lavavajillas.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31</a:t>
            </a:fld>
            <a:endParaRPr lang="en-US"/>
          </a:p>
        </p:txBody>
      </p:sp>
    </p:spTree>
    <p:extLst>
      <p:ext uri="{BB962C8B-B14F-4D97-AF65-F5344CB8AC3E}">
        <p14:creationId xmlns:p14="http://schemas.microsoft.com/office/powerpoint/2010/main" val="463195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3: Maintenance</a:t>
            </a:r>
          </a:p>
          <a:p>
            <a:endParaRPr lang="en-US" b="1" dirty="0"/>
          </a:p>
          <a:p>
            <a:r>
              <a:rPr lang="en-US" b="1" dirty="0" err="1"/>
              <a:t>Seccion</a:t>
            </a:r>
            <a:r>
              <a:rPr lang="en-US" b="1" dirty="0"/>
              <a:t> 3: </a:t>
            </a:r>
            <a:r>
              <a:rPr lang="en-US" b="1" dirty="0" err="1"/>
              <a:t>Mantenimiento</a:t>
            </a:r>
            <a:endParaRPr lang="en-US" b="1" dirty="0"/>
          </a:p>
        </p:txBody>
      </p:sp>
    </p:spTree>
    <p:extLst>
      <p:ext uri="{BB962C8B-B14F-4D97-AF65-F5344CB8AC3E}">
        <p14:creationId xmlns:p14="http://schemas.microsoft.com/office/powerpoint/2010/main" val="234563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 information found in this presentation is a distillation of lessons learned from multiple laboratory, field and industry characterization studies performed for the commercial foodservice industry.</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These lessons have been compiled into a new operator’s guide for advanced water heating within the foodservice industry by a team of energy industry professionals from TRC and Frontier Energy. This was made possible with funds from the </a:t>
            </a:r>
            <a:r>
              <a:rPr lang="en-US" sz="1800" dirty="0" err="1">
                <a:solidFill>
                  <a:srgbClr val="000000"/>
                </a:solidFill>
                <a:effectLst/>
                <a:latin typeface="Calibri" panose="020F0502020204030204" pitchFamily="34" charset="0"/>
                <a:ea typeface="Calibri" panose="020F0502020204030204" pitchFamily="34" charset="0"/>
              </a:rPr>
              <a:t>CalNEXT</a:t>
            </a:r>
            <a:r>
              <a:rPr lang="en-US" sz="1800" dirty="0">
                <a:solidFill>
                  <a:srgbClr val="000000"/>
                </a:solidFill>
                <a:effectLst/>
                <a:latin typeface="Calibri" panose="020F0502020204030204" pitchFamily="34" charset="0"/>
                <a:ea typeface="Calibri" panose="020F0502020204030204" pitchFamily="34" charset="0"/>
              </a:rPr>
              <a:t> program.</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información que se encuentra en esta presentación es una destilación de las lecciones aprendidas de múltiples estudios de caracterización industrial, de campo y de laboratorio realizados para la industria de servicios de alimentos comerciales.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Estas lecciones se han compilado en una nueva guía de diseño para sistemas avanzados de calentamiento de agua en la industria de servicios de alimentos por un equipo de profesionales de la industria energética de TRC y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Frontier</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Energy.</a:t>
            </a:r>
          </a:p>
          <a:p>
            <a:pPr marL="0" marR="0">
              <a:lnSpc>
                <a:spcPct val="107000"/>
              </a:lnSpc>
              <a:spcBef>
                <a:spcPts val="0"/>
              </a:spcBef>
              <a:spcAft>
                <a:spcPts val="800"/>
              </a:spcAft>
            </a:pPr>
            <a:endParaRPr lang="es-419"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Este documento es accesible en el enlace de esta diapositiva y se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proporcian</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más detalles. Todo esto fue posible gracias a los fondos del programa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CalNEXT</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a:t>
            </a:fld>
            <a:endParaRPr lang="en-US"/>
          </a:p>
        </p:txBody>
      </p:sp>
    </p:spTree>
    <p:extLst>
      <p:ext uri="{BB962C8B-B14F-4D97-AF65-F5344CB8AC3E}">
        <p14:creationId xmlns:p14="http://schemas.microsoft.com/office/powerpoint/2010/main" val="847999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Hay seis pasos principales para mantener los sistemas de agua caliente en buen estado.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 El paso 1 es escuchar al </a:t>
            </a:r>
            <a:r>
              <a:rPr lang="es-ES" sz="1800" b="1" dirty="0" err="1">
                <a:solidFill>
                  <a:srgbClr val="000000"/>
                </a:solidFill>
                <a:effectLst/>
                <a:latin typeface="Calibri" panose="020F0502020204030204" pitchFamily="34" charset="0"/>
                <a:ea typeface="Calibri" panose="020F0502020204030204" pitchFamily="34" charset="0"/>
              </a:rPr>
              <a:t>personal.Especialmente</a:t>
            </a:r>
            <a:r>
              <a:rPr lang="es-ES" sz="1800" b="1" dirty="0">
                <a:solidFill>
                  <a:srgbClr val="000000"/>
                </a:solidFill>
                <a:effectLst/>
                <a:latin typeface="Calibri" panose="020F0502020204030204" pitchFamily="34" charset="0"/>
                <a:ea typeface="Calibri" panose="020F0502020204030204" pitchFamily="34" charset="0"/>
              </a:rPr>
              <a:t> si se les ha incentivado a informar problemas operativos a la gerencia, deberían poder ayudar a identificar rápidamente los equipos que necesitan mantenimiento o reemplazo.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Son las personas que manejan el equipo, por lo que serán los más rápidos en identificar los problemas. El paso 2 es verificar los datos de medición de los servicios públicos.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Esto será especialmente útil si la empresa de servicios públicos proporciona datos de medición inteligente a los que se pueda acceder fácilmente minuto a minuto o hora a hora.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Pero incluso mantener un registro del uso del agua a lo largo del tiempo puede ayudar a identificar problemas mayores.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Si el uso de agua de este mes fue mayor que el del mes pasado y no hubo un aumento significativo en la cantidad de comidas servidas, esto puede ser motivo de preocupación y de investigación adicional.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El tercer paso es identificar y abordar de inmediato las fugas en los accesorios y en las tuberías de agua caliente.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La siguiente tabla muestra el costo por año de varios tamaños de fugas.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Parte de los procedimientos de arranque y parada debe consistir en comprobar si hay fugas.</a:t>
            </a:r>
            <a:endParaRPr lang="en-U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There are six main steps to keeping hot water systems maintained. Step 1 is to listen to staff. Especially if they’ve been incentivized to report operating problems to management, they should be able to help to quickly identify equipment that needs to be maintained or replaced. They’re the people handling the equipment, so they’ll be the quickest to identify problems. Step 2 is to check utility metering data. This will be especially useful if the utility provides smart metering data where minute by minute or hour by hour data can be easily accessed. But even keeping a record of water use over time can be helpful in identifying bigger problems. If this month’s water usage was higher than last months and there wasn’t a significant uptick in the number of meals served, this can be a cause for concern and further investigation. Step three is to identify and immediately address leaks in any fixtures and the hot water piping. The table below shows the cost per year of various sizes of leaks. Part of the start up and shut down procedures should be to check for leaks.  </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33</a:t>
            </a:fld>
            <a:endParaRPr lang="en-US"/>
          </a:p>
        </p:txBody>
      </p:sp>
    </p:spTree>
    <p:extLst>
      <p:ext uri="{BB962C8B-B14F-4D97-AF65-F5344CB8AC3E}">
        <p14:creationId xmlns:p14="http://schemas.microsoft.com/office/powerpoint/2010/main" val="4244583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r>
              <a:rPr lang="es-ES" sz="1800" b="1" dirty="0">
                <a:solidFill>
                  <a:srgbClr val="000000"/>
                </a:solidFill>
                <a:effectLst/>
                <a:latin typeface="Calibri" panose="020F0502020204030204" pitchFamily="34" charset="0"/>
                <a:ea typeface="Calibri" panose="020F0502020204030204" pitchFamily="34" charset="0"/>
              </a:rPr>
              <a:t>El paso 4 es identificar el equipo de </a:t>
            </a:r>
            <a:r>
              <a:rPr lang="es-ES" sz="1800" b="1" dirty="0" err="1">
                <a:solidFill>
                  <a:srgbClr val="000000"/>
                </a:solidFill>
                <a:effectLst/>
                <a:latin typeface="Calibri" panose="020F0502020204030204" pitchFamily="34" charset="0"/>
                <a:ea typeface="Calibri" panose="020F0502020204030204" pitchFamily="34" charset="0"/>
              </a:rPr>
              <a:t>preenjuague</a:t>
            </a:r>
            <a:r>
              <a:rPr lang="es-ES" sz="1800" b="1" dirty="0">
                <a:solidFill>
                  <a:srgbClr val="000000"/>
                </a:solidFill>
                <a:effectLst/>
                <a:latin typeface="Calibri" panose="020F0502020204030204" pitchFamily="34" charset="0"/>
                <a:ea typeface="Calibri" panose="020F0502020204030204" pitchFamily="34" charset="0"/>
              </a:rPr>
              <a:t> quemado. </a:t>
            </a:r>
          </a:p>
          <a:p>
            <a:pPr marL="0" marR="0">
              <a:spcBef>
                <a:spcPts val="0"/>
              </a:spcBef>
              <a:spcAft>
                <a:spcPts val="0"/>
              </a:spcAft>
              <a:tabLst>
                <a:tab pos="4305300" algn="l"/>
              </a:tabLst>
            </a:pPr>
            <a:endParaRPr lang="es-ES" sz="1800" b="1"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r>
              <a:rPr lang="es-ES" sz="1800" b="1" dirty="0">
                <a:solidFill>
                  <a:srgbClr val="000000"/>
                </a:solidFill>
                <a:effectLst/>
                <a:latin typeface="Calibri" panose="020F0502020204030204" pitchFamily="34" charset="0"/>
                <a:ea typeface="Calibri" panose="020F0502020204030204" pitchFamily="34" charset="0"/>
              </a:rPr>
              <a:t>Asegurarse de que las válvulas rociadoras de </a:t>
            </a:r>
            <a:r>
              <a:rPr lang="es-ES" sz="1800" b="1" dirty="0" err="1">
                <a:solidFill>
                  <a:srgbClr val="000000"/>
                </a:solidFill>
                <a:effectLst/>
                <a:latin typeface="Calibri" panose="020F0502020204030204" pitchFamily="34" charset="0"/>
                <a:ea typeface="Calibri" panose="020F0502020204030204" pitchFamily="34" charset="0"/>
              </a:rPr>
              <a:t>preenjuague</a:t>
            </a:r>
            <a:r>
              <a:rPr lang="es-ES" sz="1800" b="1" dirty="0">
                <a:solidFill>
                  <a:srgbClr val="000000"/>
                </a:solidFill>
                <a:effectLst/>
                <a:latin typeface="Calibri" panose="020F0502020204030204" pitchFamily="34" charset="0"/>
                <a:ea typeface="Calibri" panose="020F0502020204030204" pitchFamily="34" charset="0"/>
              </a:rPr>
              <a:t> funcionen adecuadamente y de que los raspadores y los canales recirculen adecuadamente son pasos importantes para evitar el desperdicio de agua caliente. </a:t>
            </a:r>
          </a:p>
          <a:p>
            <a:pPr marL="0" marR="0">
              <a:spcBef>
                <a:spcPts val="0"/>
              </a:spcBef>
              <a:spcAft>
                <a:spcPts val="0"/>
              </a:spcAft>
              <a:tabLst>
                <a:tab pos="4305300" algn="l"/>
              </a:tabLst>
            </a:pPr>
            <a:endParaRPr lang="es-ES" sz="1800" b="1"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r>
              <a:rPr lang="es-ES" sz="1800" b="1" dirty="0">
                <a:solidFill>
                  <a:srgbClr val="000000"/>
                </a:solidFill>
                <a:effectLst/>
                <a:latin typeface="Calibri" panose="020F0502020204030204" pitchFamily="34" charset="0"/>
                <a:ea typeface="Calibri" panose="020F0502020204030204" pitchFamily="34" charset="0"/>
              </a:rPr>
              <a:t>Cualquier dispositivo de apagado automático, como sensores de ocupación instalados en cualquier equipo, también debe revisarse periódicamente. Cuando se identifica un equipo quemado, el operador debe reemplazar ese equipo lo antes posible.</a:t>
            </a:r>
          </a:p>
          <a:p>
            <a:pPr marL="0" marR="0">
              <a:spcBef>
                <a:spcPts val="0"/>
              </a:spcBef>
              <a:spcAft>
                <a:spcPts val="0"/>
              </a:spcAft>
              <a:tabLst>
                <a:tab pos="4305300" algn="l"/>
              </a:tabLst>
            </a:pPr>
            <a:endParaRPr lang="es-ES" sz="1800" b="1"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r>
              <a:rPr lang="es-ES" sz="1800" b="1" dirty="0">
                <a:solidFill>
                  <a:srgbClr val="000000"/>
                </a:solidFill>
                <a:effectLst/>
                <a:latin typeface="Calibri" panose="020F0502020204030204" pitchFamily="34" charset="0"/>
                <a:ea typeface="Calibri" panose="020F0502020204030204" pitchFamily="34" charset="0"/>
              </a:rPr>
              <a:t>El paso 5 es identificar cuándo los lavavajillas necesitan mantenimiento.</a:t>
            </a:r>
          </a:p>
          <a:p>
            <a:pPr marL="0" marR="0">
              <a:spcBef>
                <a:spcPts val="0"/>
              </a:spcBef>
              <a:spcAft>
                <a:spcPts val="0"/>
              </a:spcAft>
              <a:tabLst>
                <a:tab pos="4305300" algn="l"/>
              </a:tabLst>
            </a:pPr>
            <a:endParaRPr lang="es-ES" sz="1800" b="1"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r>
              <a:rPr lang="es-ES" sz="1800" b="1" dirty="0">
                <a:solidFill>
                  <a:srgbClr val="000000"/>
                </a:solidFill>
                <a:effectLst/>
                <a:latin typeface="Calibri" panose="020F0502020204030204" pitchFamily="34" charset="0"/>
                <a:ea typeface="Calibri" panose="020F0502020204030204" pitchFamily="34" charset="0"/>
              </a:rPr>
              <a:t> A veces puede ser difícil identificar problemas operativos con los lavavajillas, pero los problemas visibles comunes son el exceso de rociado, donde el agua salpica desde el compartimiento de lavado hacia las mesas de carga de platos, fugas y cortinas de enjuague desgastadas en las máquinas transportadoras.</a:t>
            </a:r>
          </a:p>
          <a:p>
            <a:pPr marL="0" marR="0">
              <a:spcBef>
                <a:spcPts val="0"/>
              </a:spcBef>
              <a:spcAft>
                <a:spcPts val="0"/>
              </a:spcAft>
              <a:tabLst>
                <a:tab pos="4305300" algn="l"/>
              </a:tabLst>
            </a:pPr>
            <a:endParaRPr lang="es-ES" sz="1800" b="1"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r>
              <a:rPr lang="es-ES" sz="1800" b="1" dirty="0">
                <a:solidFill>
                  <a:srgbClr val="000000"/>
                </a:solidFill>
                <a:effectLst/>
                <a:latin typeface="Calibri" panose="020F0502020204030204" pitchFamily="34" charset="0"/>
                <a:ea typeface="Calibri" panose="020F0502020204030204" pitchFamily="34" charset="0"/>
              </a:rPr>
              <a:t>El paso 6 es seguir un programa de mantenimiento y reemplazo. En las siguientes diapositivas se proporcionan ejemplos de programas de mantenimiento y reemplazo.</a:t>
            </a:r>
            <a:endParaRPr lang="en-US" sz="1800" b="1"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endParaRPr lang="en-US" sz="1800" b="1"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endParaRPr lang="en-US" sz="1800" b="1"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endParaRPr lang="en-US" sz="1800" b="1"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Step 4 is to identify burnt out pre-rinse equipment. Making sure pre rinse spray valves are operating adequately and making sure scrappers and troughs are recirculating properly are important steps for preventing hot water waste. Any automatic shutoff devices such as occupancy sensors installed on any equipment should also be checked periodically. When burnt-out equipment is identified, the operator should </a:t>
            </a:r>
            <a:r>
              <a:rPr lang="en-US" sz="1800" dirty="0" err="1">
                <a:solidFill>
                  <a:srgbClr val="000000"/>
                </a:solidFill>
                <a:effectLst/>
                <a:latin typeface="Calibri" panose="020F0502020204030204" pitchFamily="34" charset="0"/>
                <a:ea typeface="Calibri" panose="020F0502020204030204" pitchFamily="34" charset="0"/>
              </a:rPr>
              <a:t>dhave</a:t>
            </a:r>
            <a:r>
              <a:rPr lang="en-US" sz="1800" dirty="0">
                <a:solidFill>
                  <a:srgbClr val="000000"/>
                </a:solidFill>
                <a:effectLst/>
                <a:latin typeface="Calibri" panose="020F0502020204030204" pitchFamily="34" charset="0"/>
                <a:ea typeface="Calibri" panose="020F0502020204030204" pitchFamily="34" charset="0"/>
              </a:rPr>
              <a:t> that piece of equipment replaced as soon as possible.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Step 5 is to identify when dishwashers need maintenance. It can sometimes be difficult to identify operating problems with dishwashers, but common visible problems are overspray, where water sprays from the washing compartment onto the dish loading tables, leaks, and worn-out rinse curtains on conveyor machines.</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Step 6 is to follow a maintenance and replacement schedule. Sample maintenance and replacement schedules are provided in the next slides.</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34</a:t>
            </a:fld>
            <a:endParaRPr lang="en-US"/>
          </a:p>
        </p:txBody>
      </p:sp>
    </p:spTree>
    <p:extLst>
      <p:ext uri="{BB962C8B-B14F-4D97-AF65-F5344CB8AC3E}">
        <p14:creationId xmlns:p14="http://schemas.microsoft.com/office/powerpoint/2010/main" val="1535696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sample maintenance schedule. The information that should be included on maintenance schedules is a list of each fixture and its make and model information, the contact information for the service technician, a list of maintenance checks to be performed by the operator, and the tune-up time period. It is also important to keep a maintenance log for each piece of equipment, which should include the date of the last service and what repairs were performed.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Este es un ejemplo de calendario de mantenimiento. La información que debe incluirse en los calendarios de mantenimiento es una lista de cada accesorio y su información de marca y modelo, la información de contacto del técnico de servicio, una lista de verificaciones de mantenimiento a realizar por el operador y el período de ajuste. También es importante mantener un registro de mantenimiento para cada equipo, que debe incluir la fecha del último servicio y qué reparaciones que han hecho.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35</a:t>
            </a:fld>
            <a:endParaRPr lang="en-US"/>
          </a:p>
        </p:txBody>
      </p:sp>
    </p:spTree>
    <p:extLst>
      <p:ext uri="{BB962C8B-B14F-4D97-AF65-F5344CB8AC3E}">
        <p14:creationId xmlns:p14="http://schemas.microsoft.com/office/powerpoint/2010/main" val="2828912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replacement schedule. The most important information on this chart is the installation date, the date of expected burnout and the date to specify and order a new machine. Dishmachines have expected lifespans of about 7 years, pre-rinse sprayers have expected lifespans around a year, and most other fixtures have expected lifespans between four and six years. It is generally a good practice to specify a new machine about six months before the expected burnout date.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Este es un ejemplo de programa de reemplazo. La información más importante en este gráfico es la fecha de instalación, la fecha de esperado agotamiento y la fecha para especificar y ordenar una nueva máquina. Las lavavajillas tienen una esperanza de vida de aproximadamente 7 años, las rociadoras de prelavado tienen una esperanza de vida de alrededor de un año, y la mayoría de los otros accesorios tienen esperanzas de vida entre cuatro y seis años. En general, es una buena práctica especificar una nueva máquina aproximadamente seis meses antes de la fecha esperada de agotamiento.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36</a:t>
            </a:fld>
            <a:endParaRPr lang="en-US"/>
          </a:p>
        </p:txBody>
      </p:sp>
    </p:spTree>
    <p:extLst>
      <p:ext uri="{BB962C8B-B14F-4D97-AF65-F5344CB8AC3E}">
        <p14:creationId xmlns:p14="http://schemas.microsoft.com/office/powerpoint/2010/main" val="579891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effectLst/>
              </a:rPr>
              <a:t>Sección 4: Modernización y reemplazo</a:t>
            </a:r>
          </a:p>
          <a:p>
            <a:br>
              <a:rPr lang="es-ES" dirty="0">
                <a:effectLst/>
              </a:rPr>
            </a:br>
            <a:endParaRPr lang="en-US" dirty="0"/>
          </a:p>
        </p:txBody>
      </p:sp>
    </p:spTree>
    <p:extLst>
      <p:ext uri="{BB962C8B-B14F-4D97-AF65-F5344CB8AC3E}">
        <p14:creationId xmlns:p14="http://schemas.microsoft.com/office/powerpoint/2010/main" val="1412768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Pre-rinse sprayers are the easiest fixture to replace, both in terms of the ease of installation of a new sprayer and the cost of the sprayer itself. Pre-rinse spray nozzles are usually available for less than 100 dollars and can usually be swapped out by an operator without the need for a service technician.</a:t>
            </a:r>
          </a:p>
          <a:p>
            <a:endParaRPr lang="en-US" dirty="0"/>
          </a:p>
          <a:p>
            <a:r>
              <a:rPr lang="en-US" dirty="0"/>
              <a:t>Because common pre-rinse sprayers have flow rates around 1.2 gallons per minute and efficient pre-rinse sprayers have flow rates around 0.7 gallons per minute, these fixtures also offer significant water and energy savings upon replacement.</a:t>
            </a:r>
          </a:p>
          <a:p>
            <a:endParaRPr lang="en-US" dirty="0"/>
          </a:p>
          <a:p>
            <a:r>
              <a:rPr lang="en-US" dirty="0"/>
              <a:t>Some design and operating best practices are to install multiple pre-rinse spray valves in larger facilities, as this allows more staff to pre-rinse dishware during busy periods, to replace pre-rinse spray valves frequently to ensure an efficient </a:t>
            </a:r>
            <a:r>
              <a:rPr lang="en-US" dirty="0" err="1"/>
              <a:t>dishroom</a:t>
            </a:r>
            <a:r>
              <a:rPr lang="en-US" dirty="0"/>
              <a:t> operation, and to train staff to dry scrap as much as possible, as this will further reduce water and energy use.</a:t>
            </a:r>
          </a:p>
          <a:p>
            <a:endParaRPr lang="en-US" dirty="0"/>
          </a:p>
          <a:p>
            <a:r>
              <a:rPr lang="en-US" dirty="0"/>
              <a:t>If staff is trained poorly and encounter scaled-over or otherwise poorly performing pre-rinse sprayers, they may use floor hoses instead of pre-rinse sprayers or attempt to drill out the scaled over nozzle. Floor hoses have typical flow rates around ten gallons per minute, and drilling out the scaled over nozzle can increase the sprayer’s flow rate to as high as five gallons per minute. Replacement is cheap and easy, and is a much better option than mis-using equipment.</a:t>
            </a:r>
          </a:p>
          <a:p>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rociadores de prelavado son el accesorio más fácil de reemplazar, tanto en términos de la facilidad de instalación de un nuevo rociador como en el costo del propio rociador. Los cabezales de rociado de prelavado suelen estar disponibles por menos de $100 y generalmente se pueden cambiar sin necesidad de un técnico de servicio.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Dado que los rociadores de prelavado comunes tienen tasas de flujo de alrededor de 1.2 galones por minuto y los rociadores de prelavado eficientes tienen tasas de flujo de alrededor de 0.7 galones por minuto, estos accesorios también ofrecen ahorros significativos de agua y energía al ser reemplazados.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Algunas prácticas recomendadas de diseño y operación son instalar varios cabezales de rociado de prelavado en instalaciones más grandes, ya que esto permite que más personal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pre-lave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la vajilla durante los períodos ocupados, reemplazar con frecuencia los cabezales de rociado de prelavado para garantizar un funcionamiento eficiente de la sala de lavado y capacitar al personal para eliminar la comida seca tanto como sea posible, ya que esto reducirá aún más el uso de agua y energía.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Si el personal recibe una capacitación deficiente y se encuentra con cabezales de rociado de prelavado cubiertos de escamas u otros que funcionan mal, pueden usar mangueras de piso en lugar de rociadores de prelavado o intentar perforar el cabezal cubierto de escamas. Las mangueras de piso suelen tener tasas de flujo típicas de alrededor de diez galones por minuto, y perforar el cabezal cubierto de escamas puede aumentar la tasa de flujo del rociador hasta cinco galones por minuto. El reemplazo es barato y fácil, y es una opción mucho mejor que el uso incorrecto del equipo.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38</a:t>
            </a:fld>
            <a:endParaRPr lang="en-US"/>
          </a:p>
        </p:txBody>
      </p:sp>
    </p:spTree>
    <p:extLst>
      <p:ext uri="{BB962C8B-B14F-4D97-AF65-F5344CB8AC3E}">
        <p14:creationId xmlns:p14="http://schemas.microsoft.com/office/powerpoint/2010/main" val="2675505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Operators who have recirculation systems should consider installing recirculation controllers. They can save up to 95% of the gas used to operate the recirculation system and also allow storage water heaters to operate at a higher efficiency, saving energy. There are smart-plug style controllers that are particularly easy to install.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operadores que tienen sistemas de recirculación deberían considerar la instalación de controladores de recirculación. Pueden ahorrar hasta un 95% del gas utilizado para operar el sistema de recirculación y también permitir que los calentadores de agua de almacenamiento funcionen a una mayor eficiencia, ahorrando energía. Hay controladores de estilo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smart</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que son particularmente fáciles de instalar.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39</a:t>
            </a:fld>
            <a:endParaRPr lang="en-US"/>
          </a:p>
        </p:txBody>
      </p:sp>
    </p:spTree>
    <p:extLst>
      <p:ext uri="{BB962C8B-B14F-4D97-AF65-F5344CB8AC3E}">
        <p14:creationId xmlns:p14="http://schemas.microsoft.com/office/powerpoint/2010/main" val="2161381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Operators should specify exhaust heat recovery dishmachines on burnout. The table below shows results from a field study where a conventional high temperature door type dishmachine was replaced with an energy star machine, then a heat recovery machine. The heat recovery machine outperformed the conventional and energy star machines, saving the operator about $3,200 in the process. </a:t>
            </a:r>
          </a:p>
          <a:p>
            <a:endParaRPr lang="en-US" dirty="0"/>
          </a:p>
          <a:p>
            <a:r>
              <a:rPr lang="en-US" dirty="0"/>
              <a:t>When specifying a retrofit dishmachine, the operator needs to consider the new machine’s footprint and the loading and unloading table layout. The operator should check on the retrofit machine’s specifications sheet to ensure that the new machine is compatible with the previous setup. If this is not done, tables may need to be replaced, which can dramatically increase the cost of installing the replacement machine. The operator should also check the water pressure and electrical capacity in the </a:t>
            </a:r>
            <a:r>
              <a:rPr lang="en-US" dirty="0" err="1"/>
              <a:t>dishroom</a:t>
            </a:r>
            <a:r>
              <a:rPr lang="en-US" dirty="0"/>
              <a:t> to make sure that the new dishmachine is compatible with the current setup. A common problem when switching from a low-temperature rinse dishmachine to a high temperature rinse dishmachine is that there is not enough power in the </a:t>
            </a:r>
            <a:r>
              <a:rPr lang="en-US" dirty="0" err="1"/>
              <a:t>dishroom</a:t>
            </a:r>
            <a:r>
              <a:rPr lang="en-US" dirty="0"/>
              <a:t> to operate the new machine, and an electrician needs to run a new electrical line from the main breaker.</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operadores deberían especificar lavavajillas con recuperación de calor en caso de agotamiento. La tabla a continuación muestra resultados de un estudio de campo donde se reemplazó un lavavajillas de tipo puerta de alta temperatura convencional con una máquina con certificación ENERGY STAR y luego con una máquina de recuperación de calor. La máquina de recuperación de calor superó a las máquinas convencionales y con certificación ENERGY STAR, ahorrándole al operador aproximadamente $3,200 en el proceso.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Al especificar un lavavajillas de sustitución, el operador debe considerar la huella de la nueva máquina y el diseño de la disposición de las mesas de carga y descarga. El operador debe revisar la hoja de especificaciones de la máquina de sustitución para asegurarse de que sea compatible con la configuración anterior. Si esto no se hace, es posible que se deban reemplazar mesas, lo que podría aumentar drásticamente el costo de instalar la máquina de reemplazo. El operador también debe verificar la presión del agua y la capacidad eléctrica en la zona de lavado para asegurarse de que la nueva máquina de lavavajillas sea compatible con la configuración actual. Un problema común al cambiar de un lavavajillas de enjuague a baja temperatura a uno de enjuague a alta temperatura es que no hay suficiente potencia en la zona de lavado para operar la nueva máquina, y un electricista debe instalar una nueva línea eléctrica desde el interruptor principal.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40</a:t>
            </a:fld>
            <a:endParaRPr lang="en-US"/>
          </a:p>
        </p:txBody>
      </p:sp>
    </p:spTree>
    <p:extLst>
      <p:ext uri="{BB962C8B-B14F-4D97-AF65-F5344CB8AC3E}">
        <p14:creationId xmlns:p14="http://schemas.microsoft.com/office/powerpoint/2010/main" val="2669692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5"/>
          <p:cNvSpPr>
            <a:spLocks noGrp="1" noChangeArrowheads="1"/>
          </p:cNvSpPr>
          <p:nvPr>
            <p:ph type="sldNum" sz="quarter" idx="5"/>
          </p:nvPr>
        </p:nvSpPr>
        <p:spPr>
          <a:noFill/>
        </p:spPr>
        <p:txBody>
          <a:bodyPr/>
          <a:lstStyle/>
          <a:p>
            <a:pPr marL="0" marR="0" lvl="0" indent="0" algn="r" defTabSz="997819" rtl="0" eaLnBrk="1" fontAlgn="auto" latinLnBrk="0" hangingPunct="1">
              <a:lnSpc>
                <a:spcPct val="100000"/>
              </a:lnSpc>
              <a:spcBef>
                <a:spcPts val="0"/>
              </a:spcBef>
              <a:spcAft>
                <a:spcPts val="0"/>
              </a:spcAft>
              <a:buClrTx/>
              <a:buSzTx/>
              <a:buFontTx/>
              <a:buNone/>
              <a:tabLst/>
              <a:defRPr/>
            </a:pPr>
            <a:fld id="{E80B5AEC-4E70-428B-933A-E07C244C1B8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7819"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7699" name="Rectangle 2"/>
          <p:cNvSpPr>
            <a:spLocks noGrp="1" noRot="1" noChangeAspect="1" noChangeArrowheads="1" noTextEdit="1"/>
          </p:cNvSpPr>
          <p:nvPr>
            <p:ph type="sldImg"/>
          </p:nvPr>
        </p:nvSpPr>
        <p:spPr>
          <a:xfrm>
            <a:off x="512763" y="744538"/>
            <a:ext cx="6610350" cy="3717925"/>
          </a:xfrm>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El primer paso al seleccionar un calentador de agua para una instalación comercial de servicio de alimentos una vez que se ha diseñado el resto del sistema es seleccionar el tipo de calentador de agua que se desea. El tipo de calentador de agua más común es el calentador de agua de eficiencia estándar alimentado por gas natural. Las ventajas son que estos calentadores son simples, robustos, de bajo costo, fáciles de especificar, fáciles de reparar, fáciles de reemplazar y relativamente baratos, con un costo inicial de entre 2 y 9 mil dólares, dependiendo del tamaño del calentador y de cuánto almacenamiento tenga. tiene. Las desventajas son que solo tiene una eficiencia térmica del 80%, pueden tener pérdidas significativas en espera, pueden quedarse sin agua caliente, especialmente si son de tamaño insuficiente, y tienen una vida útil corta en entornos de cocinas comerciales, alrededor de cinco años.</a:t>
            </a:r>
            <a:endParaRPr lang="en-U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The first step in selecting a water heater for a commercial foodservice facility once the rest of the system is designed is to select the kind of water heater that is desired. The most common water heater type is the standard efficiency natural gas fed water heater. The pros are that these heaters are simple, robust, low cost, easy to specify, easy to fix, easy to replace and relatively cheap with an upfront cost between 2 and 9 thousand dollars depending on the size of the heater and how much storage it has. The cons are that it only has an 80% thermal efficiency, they can have significant standby losses, they can run out of hot water especially if they’re undersized, and they have a short lifespan in commercial kitchen environments around five years.</a:t>
            </a:r>
          </a:p>
          <a:p>
            <a:pPr eaLnBrk="1" hangingPunct="1"/>
            <a:endParaRPr lang="en-US" dirty="0"/>
          </a:p>
        </p:txBody>
      </p:sp>
    </p:spTree>
    <p:extLst>
      <p:ext uri="{BB962C8B-B14F-4D97-AF65-F5344CB8AC3E}">
        <p14:creationId xmlns:p14="http://schemas.microsoft.com/office/powerpoint/2010/main" val="1895706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sldNum" sz="quarter" idx="5"/>
          </p:nvPr>
        </p:nvSpPr>
        <p:spPr>
          <a:noFill/>
        </p:spPr>
        <p:txBody>
          <a:bodyPr/>
          <a:lstStyle/>
          <a:p>
            <a:pPr marL="0" marR="0" lvl="0" indent="0" algn="r" defTabSz="997819" rtl="0" eaLnBrk="1" fontAlgn="auto" latinLnBrk="0" hangingPunct="1">
              <a:lnSpc>
                <a:spcPct val="100000"/>
              </a:lnSpc>
              <a:spcBef>
                <a:spcPts val="0"/>
              </a:spcBef>
              <a:spcAft>
                <a:spcPts val="0"/>
              </a:spcAft>
              <a:buClrTx/>
              <a:buSzTx/>
              <a:buFontTx/>
              <a:buNone/>
              <a:tabLst/>
              <a:defRPr/>
            </a:pPr>
            <a:fld id="{32D8B75B-303B-40D8-8549-9A637AEF0AB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7819"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9747" name="Rectangle 2"/>
          <p:cNvSpPr>
            <a:spLocks noGrp="1" noRot="1" noChangeAspect="1" noChangeArrowheads="1" noTextEdit="1"/>
          </p:cNvSpPr>
          <p:nvPr>
            <p:ph type="sldImg"/>
          </p:nvPr>
        </p:nvSpPr>
        <p:spPr>
          <a:xfrm>
            <a:off x="512763" y="744538"/>
            <a:ext cx="6610350" cy="3717925"/>
          </a:xfrm>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Condensing water heaters are more efficient than standard storage water heaters. They work by running extra lengths of exhaust through the water tank. This cools the exhaust and allows the water in the combustion exhaust to condense, which provides more heat to the water in the tank.</a:t>
            </a:r>
          </a:p>
          <a:p>
            <a:pPr eaLnBrk="1" hangingPunct="1"/>
            <a:endParaRPr lang="en-US" dirty="0"/>
          </a:p>
          <a:p>
            <a:pPr eaLnBrk="1" hangingPunct="1"/>
            <a:r>
              <a:rPr lang="en-US" dirty="0"/>
              <a:t>The pros are…</a:t>
            </a:r>
          </a:p>
          <a:p>
            <a:pPr eaLnBrk="1" hangingPunct="1"/>
            <a:endParaRPr lang="en-US" dirty="0"/>
          </a:p>
          <a:p>
            <a:pPr eaLnBrk="1" hangingPunct="1"/>
            <a:r>
              <a:rPr lang="en-US" dirty="0"/>
              <a:t>The cons are…</a:t>
            </a:r>
          </a:p>
          <a:p>
            <a:pPr eaLnBrk="1" hangingPunct="1"/>
            <a:endParaRPr lang="en-US" dirty="0"/>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de condensación son más eficientes que los calentadores de agua de almacenamiento estándar. Funcionan al hacer pasar longitudes adicionales de escape a través del tanque de agua. Esto enfría el escape y permite que el agua en el escape de la combustión se condense, lo que proporciona más calor al agua en el tanque.</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Las ventajas son...</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s-419" sz="1800" b="1" i="0" kern="100" dirty="0" err="1">
                <a:effectLst/>
                <a:latin typeface="Calibri" panose="020F0502020204030204" pitchFamily="34" charset="0"/>
                <a:cs typeface="Times New Roman" panose="02020603050405020304" pitchFamily="18" charset="0"/>
              </a:rPr>
              <a:t>Condensacion</a:t>
            </a:r>
            <a:r>
              <a:rPr lang="es-ES" b="1" i="0" dirty="0"/>
              <a:t>% de </a:t>
            </a:r>
            <a:r>
              <a:rPr lang="es-ES" b="1" i="0" dirty="0" err="1"/>
              <a:t>eficienciaPérdida</a:t>
            </a:r>
            <a:r>
              <a:rPr lang="es-ES" b="1" i="0" dirty="0"/>
              <a:t> en espera: 600 – 1000 </a:t>
            </a:r>
            <a:r>
              <a:rPr lang="es-ES" b="1" i="0" dirty="0" err="1"/>
              <a:t>Btu</a:t>
            </a:r>
            <a:r>
              <a:rPr lang="es-ES" b="1" i="0" dirty="0"/>
              <a:t>/</a:t>
            </a:r>
            <a:r>
              <a:rPr lang="es-ES" b="1" i="0" dirty="0" err="1"/>
              <a:t>hCosto</a:t>
            </a:r>
            <a:r>
              <a:rPr lang="es-ES" b="1" i="0" dirty="0"/>
              <a:t> de instalación potencialmente menor debido al escape de </a:t>
            </a:r>
            <a:r>
              <a:rPr lang="es-ES" b="1" i="0" dirty="0" err="1"/>
              <a:t>PVCCombina</a:t>
            </a:r>
            <a:r>
              <a:rPr lang="es-ES" b="1" i="0" dirty="0"/>
              <a:t> bien con </a:t>
            </a:r>
            <a:r>
              <a:rPr lang="es-ES" b="1" i="0" dirty="0" err="1"/>
              <a:t>MMVlas</a:t>
            </a:r>
            <a:r>
              <a:rPr lang="es-ES" b="1" i="0" dirty="0"/>
              <a:t> desventajas </a:t>
            </a:r>
            <a:r>
              <a:rPr lang="es-ES" b="1" i="0" dirty="0" err="1"/>
              <a:t>son:Mas</a:t>
            </a:r>
            <a:r>
              <a:rPr lang="es-ES" b="1" i="0" dirty="0"/>
              <a:t> </a:t>
            </a:r>
            <a:r>
              <a:rPr lang="es-ES" b="1" i="0" dirty="0" err="1"/>
              <a:t>complejoAdministrar</a:t>
            </a:r>
            <a:r>
              <a:rPr lang="es-ES" b="1" i="0" dirty="0"/>
              <a:t> el </a:t>
            </a:r>
            <a:r>
              <a:rPr lang="es-ES" b="1" i="0" dirty="0" err="1"/>
              <a:t>condensadoNo</a:t>
            </a:r>
            <a:r>
              <a:rPr lang="es-ES" b="1" i="0" dirty="0"/>
              <a:t> es el </a:t>
            </a:r>
            <a:r>
              <a:rPr lang="es-ES" b="1" i="0" dirty="0" err="1"/>
              <a:t>estándarMayor</a:t>
            </a:r>
            <a:r>
              <a:rPr lang="es-ES" b="1" i="0" dirty="0"/>
              <a:t> costo </a:t>
            </a:r>
            <a:r>
              <a:rPr lang="es-ES" b="1" i="0" dirty="0" err="1"/>
              <a:t>inicialPuede</a:t>
            </a:r>
            <a:r>
              <a:rPr lang="es-ES" b="1" i="0" dirty="0"/>
              <a:t> quedarse sin agua </a:t>
            </a:r>
            <a:r>
              <a:rPr lang="es-ES" b="1" i="0" dirty="0" err="1"/>
              <a:t>calienteCorta</a:t>
            </a:r>
            <a:r>
              <a:rPr lang="es-ES" b="1" i="0" dirty="0"/>
              <a:t> vida en ciertos entornos de cocinas comerciales.</a:t>
            </a:r>
            <a:endParaRPr lang="en-US" b="1" i="0" dirty="0"/>
          </a:p>
        </p:txBody>
      </p:sp>
    </p:spTree>
    <p:extLst>
      <p:ext uri="{BB962C8B-B14F-4D97-AF65-F5344CB8AC3E}">
        <p14:creationId xmlns:p14="http://schemas.microsoft.com/office/powerpoint/2010/main" val="268682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2023 design guide builds from previous iterations. The first design guide was published in 2010, and was funded by PG&amp;E and the California Energy Commission.</a:t>
            </a:r>
          </a:p>
          <a:p>
            <a:pPr marL="0" indent="0">
              <a:buNone/>
            </a:pPr>
            <a:endParaRPr lang="en-US" dirty="0"/>
          </a:p>
          <a:p>
            <a:pPr marL="0" indent="0">
              <a:buNone/>
            </a:pPr>
            <a:r>
              <a:rPr lang="en-US" dirty="0"/>
              <a:t>The second revision of this design guide was first published in 2021 with funds from SoCalGas.</a:t>
            </a:r>
          </a:p>
          <a:p>
            <a:pPr marL="0" indent="0">
              <a:buNone/>
            </a:pPr>
            <a:endParaRPr lang="en-US" dirty="0"/>
          </a:p>
          <a:p>
            <a:pPr marL="0" indent="0">
              <a:buNone/>
            </a:pPr>
            <a:r>
              <a:rPr lang="es-ES" b="1" dirty="0"/>
              <a:t>Esta guía de diseño de 2023 se basa en iteraciones anteriores. </a:t>
            </a:r>
          </a:p>
          <a:p>
            <a:pPr marL="0" indent="0">
              <a:buNone/>
            </a:pPr>
            <a:endParaRPr lang="es-ES" b="1" dirty="0"/>
          </a:p>
          <a:p>
            <a:pPr marL="0" indent="0">
              <a:buNone/>
            </a:pPr>
            <a:r>
              <a:rPr lang="es-ES" b="1" dirty="0"/>
              <a:t>La primera guía de diseño se publicó en el 2010 y fue financiada por PG&amp;E y la Comisión de Energía de California.</a:t>
            </a:r>
          </a:p>
          <a:p>
            <a:pPr marL="0" indent="0">
              <a:buNone/>
            </a:pPr>
            <a:endParaRPr lang="es-ES" b="1" dirty="0"/>
          </a:p>
          <a:p>
            <a:pPr marL="0" indent="0">
              <a:buNone/>
            </a:pPr>
            <a:r>
              <a:rPr lang="es-ES" b="1" dirty="0"/>
              <a:t>La segunda revisión de esta guía de diseño y se publicó por primera vez en el 2021 con fondos de </a:t>
            </a:r>
            <a:r>
              <a:rPr lang="es-ES" b="1" dirty="0" err="1"/>
              <a:t>SoCalGas</a:t>
            </a:r>
            <a:r>
              <a:rPr lang="es-ES" b="1" dirty="0"/>
              <a:t>.</a:t>
            </a:r>
            <a:endParaRPr lang="en-US" b="1"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4</a:t>
            </a:fld>
            <a:endParaRPr lang="en-US"/>
          </a:p>
        </p:txBody>
      </p:sp>
    </p:spTree>
    <p:extLst>
      <p:ext uri="{BB962C8B-B14F-4D97-AF65-F5344CB8AC3E}">
        <p14:creationId xmlns:p14="http://schemas.microsoft.com/office/powerpoint/2010/main" val="2070835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5"/>
          <p:cNvSpPr>
            <a:spLocks noGrp="1" noChangeArrowheads="1"/>
          </p:cNvSpPr>
          <p:nvPr>
            <p:ph type="sldNum" sz="quarter" idx="5"/>
          </p:nvPr>
        </p:nvSpPr>
        <p:spPr>
          <a:noFill/>
        </p:spPr>
        <p:txBody>
          <a:bodyPr/>
          <a:lstStyle/>
          <a:p>
            <a:pPr marL="0" marR="0" lvl="0" indent="0" algn="r" defTabSz="996173" rtl="0" eaLnBrk="1" fontAlgn="auto" latinLnBrk="0" hangingPunct="1">
              <a:lnSpc>
                <a:spcPct val="100000"/>
              </a:lnSpc>
              <a:spcBef>
                <a:spcPts val="0"/>
              </a:spcBef>
              <a:spcAft>
                <a:spcPts val="0"/>
              </a:spcAft>
              <a:buClrTx/>
              <a:buSzTx/>
              <a:buFontTx/>
              <a:buNone/>
              <a:tabLst/>
              <a:defRPr/>
            </a:pPr>
            <a:fld id="{D20B4A8B-956C-4B92-9AD2-1CD56386A95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6173"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512763" y="746125"/>
            <a:ext cx="6610350" cy="3717925"/>
          </a:xfrm>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dirty="0"/>
              <a:t>The cons are that they can cause a significant pressure drop. These water heaters have a control system which allows them to limit the outlet flow of hot water so that they can meet their temperature setpoint. If multiple large points of use are run at the same time, these units will starve the entire hot water system, which can lead to critical hot water failures.</a:t>
            </a:r>
          </a:p>
          <a:p>
            <a:pPr eaLnBrk="1" hangingPunct="1">
              <a:spcBef>
                <a:spcPct val="0"/>
              </a:spcBef>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Las desventajas son que pueden causar una caída significativa de presión. Estos calentadores de agua tienen un sistema de control que les permite limitar el flujo de agua caliente de salida para que puedan alcanzar su punto de ajuste de temperatura. Si varios puntos de uso grandes se están utilizando al mismo tiempo, estas unidades agotarán el agua en todo el sistema de agua caliente, lo que puede provocar fallas críticas en el suministro de agua caliente.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Tree>
    <p:extLst>
      <p:ext uri="{BB962C8B-B14F-4D97-AF65-F5344CB8AC3E}">
        <p14:creationId xmlns:p14="http://schemas.microsoft.com/office/powerpoint/2010/main" val="4236234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Los calentadores de agua de resistencia eléctrica no son muy comunes en la industria de servicios de alimentos comerciales.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Las ventajas son que son cero emisiones netas de carbono y favorables a la descarbonización.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También son simples y fáciles de trabajar.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Las desventajas son que tienen un gran consumo de amperaje y pueden requerir un panel de servicio grande para cargas del tamaño de una cocina comercial.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Esto también conduciría a un uso significativo de energía con un combustible más caro.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  Esto significa que el funcionamiento de estos calentadores es más caro que los alimentados con gas natural de tamaño similar.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Finalmente, no hay una gran ganancia de eficiencia térmica en comparación con los calentadores de agua a gas.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Los calentadores de agua a gas tienen eficiencias de alrededor del 80% y los calentadores de resistencia eléctrica tienen eficiencias de alrededor del 95%, por lo que la ganancia de eficiencia no es suficiente para compensar la diferencia en los costos de combustible.</a:t>
            </a:r>
            <a:endParaRPr lang="en-U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Electric resistance water heaters are not very common in the commercial foodservice industry. The pros are that they are zero net carbon and decarbonization friendly. They are also simple and easy to work on. The cons are that they have a large amperage draw and can require a large service panel for commercial-kitchen sized loads. This would also lead to significant energy use with a more expensive fuel. This means that these heaters are more expensive to run than ones fed with natural gas of a similar size. Finally, there isn’t a huge thermal efficiency gain over gas water heaters. Gas water heaters have efficiencies around 80% and electric resistance heaters have efficiencies around 95%, so the efficiency gain isn’t enough to offset the difference in fuel costs. </a:t>
            </a: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44</a:t>
            </a:fld>
            <a:endParaRPr lang="en-US"/>
          </a:p>
        </p:txBody>
      </p:sp>
    </p:spTree>
    <p:extLst>
      <p:ext uri="{BB962C8B-B14F-4D97-AF65-F5344CB8AC3E}">
        <p14:creationId xmlns:p14="http://schemas.microsoft.com/office/powerpoint/2010/main" val="174412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Si California continúa descarbonizándose, es probable que los calentadores de agua tipo bomba de calor se conviertan en el tipo más común de calentador de agua en instalaciones comerciales de servicios de alimentos. </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tipo bomba de calor cuentan con un coeficiente de rendimiento en lugar de una eficiencia térmica. </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Extraen energía del aire circundante para calentar agua. Un calentador de agua eléctrico tipo bomba de calor con un coeficiente de rendimiento de 2.5 produciría 2.5 kWh de calentamiento de agua útil por cada kWh consumido en la pared.</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Esto proporcionaría ahorros de energía muy significativos en comparación con los calentadores de agua a gas convencionales y, en algunos casos, podría ser suficiente para compensar el mayor costo del combustible.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tipo bomba de calor pueden ser empaquetados o divididos, lo que se refiere a si el evaporador está conectado al tanque de agua caliente o si está ubicado de forma remota. </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Si el evaporador se coloca en una habitación caliente de una instalación, la bomba de calor puede proporcionar algo de enfriamiento gratuito como un beneficio adicional.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Las desventajas son que estas unidades requieren grandes volúmenes de almacenamiento de agua caliente para compensar su recuperación, lo que significa que necesitan un mayor espacio.</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Los calentadores de agua tipo bomba de calor también requieren ventilación y tienen aproximadamente el doble del costo inicial de los calentadores de agua tradicionales.</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Por esas razones lo que existen barreras significativas para su adopción generalizada en la industria de servicios de alimentos comerciales.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b="1" dirty="0"/>
          </a:p>
          <a:p>
            <a:endParaRPr lang="en-US" b="1" dirty="0"/>
          </a:p>
          <a:p>
            <a:endParaRPr lang="en-US" b="1" dirty="0"/>
          </a:p>
          <a:p>
            <a:endParaRPr lang="en-US" dirty="0"/>
          </a:p>
          <a:p>
            <a:endParaRPr lang="en-US" dirty="0"/>
          </a:p>
          <a:p>
            <a:endParaRPr lang="en-US" dirty="0"/>
          </a:p>
          <a:p>
            <a:endParaRPr lang="en-US" dirty="0"/>
          </a:p>
          <a:p>
            <a:endParaRPr lang="en-US" dirty="0"/>
          </a:p>
          <a:p>
            <a:r>
              <a:rPr lang="en-US" dirty="0"/>
              <a:t>If California continues to decarbonize, heat pump water heaters are likely to become the most common type of water heater in commercial foodservice facilities. Heat pump water heaters boast a coefficient of performance as opposed to a thermal efficiency. They siphon energy from the air in their surroundings to heat water. An electric Heat Pump Water Heater with a COP of 2.5 would produce 2.5 kWh of useful water heating for ever kWh consumed at the wall. This would provide very large energy savings over conventional gas water heaters and could, in some cases, be enough to offset the higher fuel cost.</a:t>
            </a:r>
          </a:p>
          <a:p>
            <a:endParaRPr lang="en-US" dirty="0"/>
          </a:p>
          <a:p>
            <a:r>
              <a:rPr lang="en-US" dirty="0"/>
              <a:t>Heat Pump water heaters can be packaged or split, which refers to whether the evaporator is connected to the hot water tank or remote. If the evaporator is placed in a hot room in a facility, the heat pump can provide some free cooling as an added benefit.</a:t>
            </a:r>
          </a:p>
          <a:p>
            <a:endParaRPr lang="en-US" dirty="0"/>
          </a:p>
          <a:p>
            <a:r>
              <a:rPr lang="en-US" dirty="0"/>
              <a:t>The cons are that these units require large volumes of hot water storage to compensate for their slower recovery, which means that they require a larger footprint. Heat Pump water heaters also require ventilation and have about twice the upfront cost of traditional water heaters, so there are significant barriers to their widespread adoption in the commercial foodservice industry.</a:t>
            </a: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45</a:t>
            </a:fld>
            <a:endParaRPr lang="en-US"/>
          </a:p>
        </p:txBody>
      </p:sp>
    </p:spTree>
    <p:extLst>
      <p:ext uri="{BB962C8B-B14F-4D97-AF65-F5344CB8AC3E}">
        <p14:creationId xmlns:p14="http://schemas.microsoft.com/office/powerpoint/2010/main" val="3996330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El primer paso para ejecutar un sistema de agua caliente eficiente es asegurarse de que su sistema esté funcionando correctamente.</a:t>
            </a:r>
          </a:p>
          <a:p>
            <a:endParaRPr lang="es-ES" b="1" dirty="0"/>
          </a:p>
          <a:p>
            <a:r>
              <a:rPr lang="es-ES" b="1" dirty="0"/>
              <a:t>√ El personal debe estar capacitado en el uso eficiente de los equipos del sistema de agua caliente, especialmente en la práctica del desguace en seco tanto como sea posible.</a:t>
            </a:r>
          </a:p>
          <a:p>
            <a:endParaRPr lang="es-ES" b="1" dirty="0"/>
          </a:p>
          <a:p>
            <a:r>
              <a:rPr lang="es-ES" b="1" dirty="0"/>
              <a:t>√ Los procedimientos diarios de encendido y apagado ahorran agua y energía y también previenen fallas mecánicas de los dispositivos.</a:t>
            </a:r>
          </a:p>
          <a:p>
            <a:endParaRPr lang="es-ES" b="1" dirty="0"/>
          </a:p>
          <a:p>
            <a:r>
              <a:rPr lang="es-ES" b="1" dirty="0"/>
              <a:t>√ El personal debe estar capacitado para ser la primera línea de defensa al informar problemas mecánicos.</a:t>
            </a:r>
          </a:p>
          <a:p>
            <a:endParaRPr lang="es-ES" b="1" dirty="0"/>
          </a:p>
          <a:p>
            <a:r>
              <a:rPr lang="es-ES" b="1" dirty="0"/>
              <a:t>√ Se debe realizar un mantenimiento regular y frecuente en todos los accesorios principales.</a:t>
            </a:r>
          </a:p>
          <a:p>
            <a:endParaRPr lang="es-ES" b="1" dirty="0"/>
          </a:p>
          <a:p>
            <a:r>
              <a:rPr lang="es-ES" b="1" dirty="0"/>
              <a:t>√ Se debe planificar la vida útil de los equipos y los reemplazos al final de su vida útil no deben ser una emergencia en caso de agotamiento.</a:t>
            </a:r>
            <a:endParaRPr lang="en-US" b="1" dirty="0"/>
          </a:p>
        </p:txBody>
      </p:sp>
      <p:sp>
        <p:nvSpPr>
          <p:cNvPr id="4" name="Marcador de número de diapositiva 3"/>
          <p:cNvSpPr>
            <a:spLocks noGrp="1"/>
          </p:cNvSpPr>
          <p:nvPr>
            <p:ph type="sldNum" sz="quarter" idx="5"/>
          </p:nvPr>
        </p:nvSpPr>
        <p:spPr/>
        <p:txBody>
          <a:bodyPr/>
          <a:lstStyle/>
          <a:p>
            <a:fld id="{13DA5AEB-6FD6-42C9-A62D-6CCE5320250C}" type="slidenum">
              <a:rPr lang="en-US" smtClean="0"/>
              <a:t>46</a:t>
            </a:fld>
            <a:endParaRPr lang="en-US"/>
          </a:p>
        </p:txBody>
      </p:sp>
    </p:spTree>
    <p:extLst>
      <p:ext uri="{BB962C8B-B14F-4D97-AF65-F5344CB8AC3E}">
        <p14:creationId xmlns:p14="http://schemas.microsoft.com/office/powerpoint/2010/main" val="485214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Gracias por escuchar esta presentación.</a:t>
            </a:r>
          </a:p>
          <a:p>
            <a:r>
              <a:rPr lang="es-ES" b="1" dirty="0"/>
              <a:t>Para obtener más información sobre el diseño de sistemas eficientes de agua caliente para la industria de servicios de alimentos comerciales, consulte la guía de diseño a la que se puede acceder en el enlace en la parte superior de esta presentación.</a:t>
            </a:r>
          </a:p>
          <a:p>
            <a:endParaRPr lang="es-ES" b="1" dirty="0"/>
          </a:p>
          <a:p>
            <a:r>
              <a:rPr lang="es-ES" b="1" dirty="0"/>
              <a:t>Para obtener información sobre cómo operar un sistema de agua caliente eficiente, consulte la guía de diseño complementaria o la presentación complementaria.</a:t>
            </a:r>
          </a:p>
          <a:p>
            <a:r>
              <a:rPr lang="es-ES" b="1" dirty="0"/>
              <a:t>Para obtener más información contenida en cualquiera de estos recursos, no dude en comunicarse con</a:t>
            </a:r>
          </a:p>
          <a:p>
            <a:r>
              <a:rPr lang="es-ES" b="1" dirty="0"/>
              <a:t>Amin Delagah o Michael Slater, ambos accesibles por correo electrónico. gracias de nuevo</a:t>
            </a:r>
          </a:p>
          <a:p>
            <a:endParaRPr lang="es-ES" b="1" dirty="0"/>
          </a:p>
          <a:p>
            <a:endParaRPr lang="es-E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636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By the end of this presentation, viewers will be able to:</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Describe the water and energy savings associated with proper system performance</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Understand when to replace equipment</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And understand how to design an effective staff training program.</a:t>
            </a:r>
          </a:p>
          <a:p>
            <a:endParaRPr lang="en-US" dirty="0"/>
          </a:p>
          <a:p>
            <a:r>
              <a:rPr lang="es-ES" b="1" dirty="0"/>
              <a:t>Al final de esta presentación, los espectadores podrán:</a:t>
            </a:r>
          </a:p>
          <a:p>
            <a:endParaRPr lang="es-ES" b="1" dirty="0"/>
          </a:p>
          <a:p>
            <a:r>
              <a:rPr lang="es-ES" b="1" dirty="0"/>
              <a:t>Describir los ahorros de agua y energía asociados con el desempeño adecuado del sistema.</a:t>
            </a:r>
          </a:p>
          <a:p>
            <a:endParaRPr lang="es-ES" b="1" dirty="0"/>
          </a:p>
          <a:p>
            <a:r>
              <a:rPr lang="es-ES" b="1" dirty="0"/>
              <a:t>Comprender cuándo reemplazar el equipo</a:t>
            </a:r>
          </a:p>
          <a:p>
            <a:endParaRPr lang="es-ES" b="1" dirty="0"/>
          </a:p>
          <a:p>
            <a:r>
              <a:rPr lang="es-ES" b="1" dirty="0"/>
              <a:t>Y comprender cómo diseñar un programa eficaz de formación del personal.</a:t>
            </a:r>
            <a:endParaRPr lang="en-US" b="1" dirty="0"/>
          </a:p>
        </p:txBody>
      </p:sp>
      <p:sp>
        <p:nvSpPr>
          <p:cNvPr id="4" name="Slide Number Placeholder 3"/>
          <p:cNvSpPr>
            <a:spLocks noGrp="1"/>
          </p:cNvSpPr>
          <p:nvPr>
            <p:ph type="sldNum" sz="quarter" idx="5"/>
          </p:nvPr>
        </p:nvSpPr>
        <p:spPr/>
        <p:txBody>
          <a:bodyPr/>
          <a:lstStyle/>
          <a:p>
            <a:fld id="{13DA5AEB-6FD6-42C9-A62D-6CCE5320250C}" type="slidenum">
              <a:rPr lang="en-US" smtClean="0"/>
              <a:t>5</a:t>
            </a:fld>
            <a:endParaRPr lang="en-US"/>
          </a:p>
        </p:txBody>
      </p:sp>
    </p:spTree>
    <p:extLst>
      <p:ext uri="{BB962C8B-B14F-4D97-AF65-F5344CB8AC3E}">
        <p14:creationId xmlns:p14="http://schemas.microsoft.com/office/powerpoint/2010/main" val="2570839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This presentation and the design guide can both be found at the California energy wise dot com website. This website also has other resources for foodservice and energy industry professionals.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Esta presentación y la guía de diseño se pueden encontrar en el sitio web de California Energy </a:t>
            </a:r>
            <a:r>
              <a:rPr lang="es-ES" sz="1800" b="1" dirty="0" err="1">
                <a:solidFill>
                  <a:srgbClr val="000000"/>
                </a:solidFill>
                <a:effectLst/>
                <a:latin typeface="Calibri" panose="020F0502020204030204" pitchFamily="34" charset="0"/>
                <a:ea typeface="Calibri" panose="020F0502020204030204" pitchFamily="34" charset="0"/>
              </a:rPr>
              <a:t>Wise</a:t>
            </a:r>
            <a:r>
              <a:rPr lang="es-ES" sz="1800" b="1" dirty="0">
                <a:solidFill>
                  <a:srgbClr val="000000"/>
                </a:solidFill>
                <a:effectLst/>
                <a:latin typeface="Calibri" panose="020F0502020204030204" pitchFamily="34" charset="0"/>
                <a:ea typeface="Calibri" panose="020F0502020204030204" pitchFamily="34" charset="0"/>
              </a:rPr>
              <a:t> </a:t>
            </a:r>
            <a:r>
              <a:rPr lang="es-ES" sz="1800" b="1" dirty="0" err="1">
                <a:solidFill>
                  <a:srgbClr val="000000"/>
                </a:solidFill>
                <a:effectLst/>
                <a:latin typeface="Calibri" panose="020F0502020204030204" pitchFamily="34" charset="0"/>
                <a:ea typeface="Calibri" panose="020F0502020204030204" pitchFamily="34" charset="0"/>
              </a:rPr>
              <a:t>Dot</a:t>
            </a:r>
            <a:r>
              <a:rPr lang="es-ES" sz="1800" b="1" dirty="0">
                <a:solidFill>
                  <a:srgbClr val="000000"/>
                </a:solidFill>
                <a:effectLst/>
                <a:latin typeface="Calibri" panose="020F0502020204030204" pitchFamily="34" charset="0"/>
                <a:ea typeface="Calibri" panose="020F0502020204030204" pitchFamily="34" charset="0"/>
              </a:rPr>
              <a:t> Com.</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 Este sitio web también tiene otros recursos para profesionales de la industria energética y de servicios alimentarios.</a:t>
            </a:r>
            <a:endParaRPr lang="en-US" sz="1800" b="1" dirty="0">
              <a:solidFill>
                <a:srgbClr val="000000"/>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760576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California Energy Wise website includes directions for energy surveys to help foodservice operators understand their energy use,</a:t>
            </a:r>
          </a:p>
          <a:p>
            <a:endParaRPr lang="en-US" dirty="0"/>
          </a:p>
          <a:p>
            <a:r>
              <a:rPr lang="en-US" dirty="0"/>
              <a:t>Design guides to help facility designers design more energy efficient kitchens,</a:t>
            </a:r>
          </a:p>
          <a:p>
            <a:endParaRPr lang="en-US" dirty="0"/>
          </a:p>
          <a:p>
            <a:r>
              <a:rPr lang="en-US" dirty="0"/>
              <a:t>Links to upcoming in-person and virtual seminars as well as recordings from previous seminars which contain tips on best operating and design practices as well as results from lab and field studies,</a:t>
            </a:r>
          </a:p>
          <a:p>
            <a:endParaRPr lang="en-US" dirty="0"/>
          </a:p>
          <a:p>
            <a:r>
              <a:rPr lang="en-US" dirty="0"/>
              <a:t>Instructions on how to participate in Frontier Energy’s try before you buy program, which allows foodservice operators to test-drive new cooking equipment,</a:t>
            </a:r>
          </a:p>
          <a:p>
            <a:endParaRPr lang="en-US" dirty="0"/>
          </a:p>
          <a:p>
            <a:r>
              <a:rPr lang="en-US" dirty="0"/>
              <a:t>Calculators to help compare the energy and cost impacts of different pieces of kitchen  equipment,</a:t>
            </a:r>
          </a:p>
          <a:p>
            <a:endParaRPr lang="en-US" dirty="0"/>
          </a:p>
          <a:p>
            <a:r>
              <a:rPr lang="en-US" dirty="0"/>
              <a:t>And information about how to access rebates for foodservice equipment.</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sitio web de California Energy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Wise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incluye instrucciones para encuestas que ayudan a los operadores de servicios de alimentos a comprender su consumo de energía,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Guías de diseño para ayudar a los diseñadores de instalaciones a crear cocinas más eficientes en energía,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Enlaces a seminarios, presenciales virtuales con grabaciones de seminarios anteriores que contienen consejos sobre las mejores prácticas operativas y de diseño, y resultados de estudios de laboratorio y campo,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Instrucciones sobre cómo participar en el programa de “prueba antes de comprar”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Frontier</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Energy, que permite a los operadores de servicios de alimentos probar nuevos equipos de cocina,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Calculadoras para ayudar a comparar el impacto en la energía y los costos de diferentes equipos de cocina,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Y información sobre cómo acceder a reembolsos para equipos de servicios de alimentos.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1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0: Preamble</a:t>
            </a:r>
          </a:p>
          <a:p>
            <a:endParaRPr lang="en-US" dirty="0"/>
          </a:p>
          <a:p>
            <a:r>
              <a:rPr lang="en-US" b="1" dirty="0" err="1"/>
              <a:t>Sección</a:t>
            </a:r>
            <a:r>
              <a:rPr lang="en-US" b="1" dirty="0"/>
              <a:t> 0: </a:t>
            </a:r>
            <a:r>
              <a:rPr lang="en-US" b="1" dirty="0" err="1"/>
              <a:t>Preámbulo</a:t>
            </a:r>
            <a:endParaRPr lang="en-US" b="1" dirty="0"/>
          </a:p>
        </p:txBody>
      </p:sp>
    </p:spTree>
    <p:extLst>
      <p:ext uri="{BB962C8B-B14F-4D97-AF65-F5344CB8AC3E}">
        <p14:creationId xmlns:p14="http://schemas.microsoft.com/office/powerpoint/2010/main" val="4013368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Why do we care about hot water systems? Hot water is critically important to commercial foodservice facilities because it provides most of the sanitation. Hot water is the lifeblood of restaurants because without it, operators cannot clean their hands, wash dishes and equipment or cook food. Hot water touches virtually every part of the commercial foodservice facility.</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Health department regulations basically say that you can’t run a restaurant without adequate hot water delivery for fear of getting people sick.</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Hot water systems are highly energy intensive. In California they use 340 </a:t>
            </a:r>
            <a:r>
              <a:rPr lang="en-US" sz="1800" dirty="0" err="1">
                <a:solidFill>
                  <a:srgbClr val="000000"/>
                </a:solidFill>
                <a:effectLst/>
                <a:latin typeface="Calibri" panose="020F0502020204030204" pitchFamily="34" charset="0"/>
                <a:ea typeface="Calibri" panose="020F0502020204030204" pitchFamily="34" charset="0"/>
              </a:rPr>
              <a:t>megatherms</a:t>
            </a:r>
            <a:r>
              <a:rPr lang="en-US" sz="1800" dirty="0">
                <a:solidFill>
                  <a:srgbClr val="000000"/>
                </a:solidFill>
                <a:effectLst/>
                <a:latin typeface="Calibri" panose="020F0502020204030204" pitchFamily="34" charset="0"/>
                <a:ea typeface="Calibri" panose="020F0502020204030204" pitchFamily="34" charset="0"/>
              </a:rPr>
              <a:t> per year which accounts for 16% of all commercial gas usage statewide. Hot water systems can account for as much as half of a facility’s gas usage, so hot water systems are important for a facility’s bottom line as well as for its operation.</a:t>
            </a:r>
          </a:p>
          <a:p>
            <a:endParaRPr lang="en-US" dirty="0"/>
          </a:p>
          <a:p>
            <a:endParaRPr lang="en-US" dirty="0"/>
          </a:p>
          <a:p>
            <a:r>
              <a:rPr lang="es-ES" b="1" dirty="0"/>
              <a:t>¿Por qué nos preocupamos por los sistemas de agua caliente?</a:t>
            </a:r>
          </a:p>
          <a:p>
            <a:endParaRPr lang="es-ES" b="1" dirty="0"/>
          </a:p>
          <a:p>
            <a:r>
              <a:rPr lang="es-ES" b="1" dirty="0"/>
              <a:t> El agua caliente es de vital importancia para las instalaciones comerciales de servicios de alimentos porque proporciona la mayor parte del saneamiento. </a:t>
            </a:r>
          </a:p>
          <a:p>
            <a:endParaRPr lang="es-ES" b="1" dirty="0"/>
          </a:p>
          <a:p>
            <a:r>
              <a:rPr lang="es-ES" b="1" dirty="0"/>
              <a:t> El agua caliente es el alma de los restaurantes porque, sin ella, los operadores no pueden lavarse las manos, lavar los platos y el equipo ni cocinar los alimentos.</a:t>
            </a:r>
          </a:p>
          <a:p>
            <a:r>
              <a:rPr lang="es-ES" b="1" dirty="0"/>
              <a:t> El agua caliente llega prácticamente a todas las partes de las instalaciones de servicio de alimentos comerciales.</a:t>
            </a:r>
          </a:p>
          <a:p>
            <a:endParaRPr lang="es-ES" b="1" dirty="0"/>
          </a:p>
          <a:p>
            <a:r>
              <a:rPr lang="es-ES" b="1" dirty="0"/>
              <a:t>Las regulaciones del departamento de salud dicen que no se puede administrar un restaurante sin un suministro adecuado de agua caliente por temor a que la gente enferme.</a:t>
            </a:r>
          </a:p>
          <a:p>
            <a:endParaRPr lang="es-ES" b="1" dirty="0"/>
          </a:p>
          <a:p>
            <a:r>
              <a:rPr lang="es-ES" b="1" dirty="0"/>
              <a:t>Los sistemas de agua caliente consumen mucha energía. </a:t>
            </a:r>
          </a:p>
          <a:p>
            <a:endParaRPr lang="es-ES" b="1" dirty="0"/>
          </a:p>
          <a:p>
            <a:r>
              <a:rPr lang="es-ES" b="1" dirty="0"/>
              <a:t>En California utilizan 340 </a:t>
            </a:r>
            <a:r>
              <a:rPr lang="es-ES" b="1" dirty="0" err="1"/>
              <a:t>megatermas</a:t>
            </a:r>
            <a:r>
              <a:rPr lang="es-ES" b="1" dirty="0"/>
              <a:t> al año, lo que representa el 16% de todo el uso comercial de gas en todo el estado. </a:t>
            </a:r>
          </a:p>
          <a:p>
            <a:endParaRPr lang="es-ES" b="1" dirty="0"/>
          </a:p>
          <a:p>
            <a:r>
              <a:rPr lang="es-ES" b="1" dirty="0"/>
              <a:t>Los sistemas de agua caliente pueden representar hasta la mitad del uso de gas de una instalación, por lo que son importantes para los resultados finales de una instalación y su funcionamiento.</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9</a:t>
            </a:fld>
            <a:endParaRPr lang="en-US"/>
          </a:p>
        </p:txBody>
      </p:sp>
    </p:spTree>
    <p:extLst>
      <p:ext uri="{BB962C8B-B14F-4D97-AF65-F5344CB8AC3E}">
        <p14:creationId xmlns:p14="http://schemas.microsoft.com/office/powerpoint/2010/main" val="142943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Autofit/>
          </a:bodyPr>
          <a:lstStyle>
            <a:lvl1pPr>
              <a:defRPr sz="9600" b="1"/>
            </a:lvl1pPr>
          </a:lstStyle>
          <a:p>
            <a:r>
              <a:rPr lang="en-US"/>
              <a:t>WELCOME</a:t>
            </a:r>
          </a:p>
        </p:txBody>
      </p:sp>
    </p:spTree>
    <p:extLst>
      <p:ext uri="{BB962C8B-B14F-4D97-AF65-F5344CB8AC3E}">
        <p14:creationId xmlns:p14="http://schemas.microsoft.com/office/powerpoint/2010/main" val="191091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425928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044B26F4-5CDB-4739-87F0-CE3B28D7D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7B9-E71B-4719-B2DB-A4F880B6BB74}"/>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14132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6" name="Footer Placeholder 5">
            <a:extLst>
              <a:ext uri="{FF2B5EF4-FFF2-40B4-BE49-F238E27FC236}">
                <a16:creationId xmlns:a16="http://schemas.microsoft.com/office/drawing/2014/main" id="{197F2875-44F4-4882-9A78-7A320C2D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A42FD-F4D3-42BA-9855-BF65ABD8F275}"/>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162842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8" name="Footer Placeholder 7">
            <a:extLst>
              <a:ext uri="{FF2B5EF4-FFF2-40B4-BE49-F238E27FC236}">
                <a16:creationId xmlns:a16="http://schemas.microsoft.com/office/drawing/2014/main" id="{5481A731-D98C-49A6-810E-87E6B157F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440CB-273E-4C00-9627-4CBCCC8CFB4F}"/>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359531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4" name="Footer Placeholder 3">
            <a:extLst>
              <a:ext uri="{FF2B5EF4-FFF2-40B4-BE49-F238E27FC236}">
                <a16:creationId xmlns:a16="http://schemas.microsoft.com/office/drawing/2014/main" id="{BE35B034-B011-4F6C-935E-B9E7070AB5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9547AD-5053-4907-89FD-1FDA55959BC2}"/>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388704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DF1A7-F7C0-43C2-875B-CA59AB53F4BE}"/>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3" name="Footer Placeholder 2">
            <a:extLst>
              <a:ext uri="{FF2B5EF4-FFF2-40B4-BE49-F238E27FC236}">
                <a16:creationId xmlns:a16="http://schemas.microsoft.com/office/drawing/2014/main" id="{D145C02D-932F-4C30-AF33-2F879B312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ED185-49C4-42A1-B8CF-4C2FEED79500}"/>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180479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719B-84EC-4ADF-8EF3-A5E34A18687C}"/>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6" name="Footer Placeholder 5">
            <a:extLst>
              <a:ext uri="{FF2B5EF4-FFF2-40B4-BE49-F238E27FC236}">
                <a16:creationId xmlns:a16="http://schemas.microsoft.com/office/drawing/2014/main" id="{C3545512-D082-4913-A1EA-582E6A53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02A5-16BD-41A8-AF49-B68C9708CE2D}"/>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373917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9E5F6-47D6-4798-B651-0FEAB137C94B}"/>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6" name="Footer Placeholder 5">
            <a:extLst>
              <a:ext uri="{FF2B5EF4-FFF2-40B4-BE49-F238E27FC236}">
                <a16:creationId xmlns:a16="http://schemas.microsoft.com/office/drawing/2014/main" id="{63F2BCA9-7227-420F-83C9-BBE82A00D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EFC6B-A21B-491D-92F2-6F1D513B3FDD}"/>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3790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C893-6998-4C2C-9003-505FEC8132DF}"/>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99824A67-B831-4F48-8624-79ADF87E8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2B56E-3051-41D9-8E63-96706E65F29E}"/>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409698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4D1E1-43FB-4B22-AC8B-1160C71C9D5A}"/>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D491C860-BF3A-48E7-B964-688F0AF7B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7BA6-BC08-474D-A733-5A2DF9616571}"/>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41294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775628"/>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786024" y="6248400"/>
            <a:ext cx="2311897"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9856A56C-0A72-484D-838E-E0FDD351111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495233" y="3397370"/>
            <a:ext cx="1933767" cy="672028"/>
          </a:xfrm>
          <a:prstGeom prst="rect">
            <a:avLst/>
          </a:prstGeom>
        </p:spPr>
      </p:pic>
      <p:pic>
        <p:nvPicPr>
          <p:cNvPr id="8" name="Picture 7">
            <a:extLst>
              <a:ext uri="{FF2B5EF4-FFF2-40B4-BE49-F238E27FC236}">
                <a16:creationId xmlns:a16="http://schemas.microsoft.com/office/drawing/2014/main" id="{ABDB9F59-6E73-4DFF-BFF3-2CBB8EEB86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6200" y="3244570"/>
            <a:ext cx="4343401" cy="1025597"/>
          </a:xfrm>
          <a:prstGeom prst="rect">
            <a:avLst/>
          </a:prstGeom>
        </p:spPr>
      </p:pic>
      <p:pic>
        <p:nvPicPr>
          <p:cNvPr id="5" name="Picture 4" descr="Logo, company name&#10;&#10;Description automatically generated">
            <a:extLst>
              <a:ext uri="{FF2B5EF4-FFF2-40B4-BE49-F238E27FC236}">
                <a16:creationId xmlns:a16="http://schemas.microsoft.com/office/drawing/2014/main" id="{D9AE7208-1002-4D09-9D34-A230F98AD5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12653" y="2800141"/>
            <a:ext cx="1473098" cy="1470026"/>
          </a:xfrm>
          <a:prstGeom prst="rect">
            <a:avLst/>
          </a:prstGeom>
        </p:spPr>
      </p:pic>
    </p:spTree>
    <p:extLst>
      <p:ext uri="{BB962C8B-B14F-4D97-AF65-F5344CB8AC3E}">
        <p14:creationId xmlns:p14="http://schemas.microsoft.com/office/powerpoint/2010/main" val="178805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8" name="4C21054F-5F4B-476E-AD74-AE8A7EAF5FD8">
            <a:extLst>
              <a:ext uri="{FF2B5EF4-FFF2-40B4-BE49-F238E27FC236}">
                <a16:creationId xmlns:a16="http://schemas.microsoft.com/office/drawing/2014/main" id="{CB67A642-C7F4-4B9B-8C05-8DC5DD7A47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00138" y="854910"/>
            <a:ext cx="4881353" cy="461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userDrawn="1"/>
        </p:nvSpPr>
        <p:spPr>
          <a:xfrm>
            <a:off x="2762654" y="2499824"/>
            <a:ext cx="3843429" cy="1782151"/>
          </a:xfrm>
          <a:prstGeom prst="wedgeRoundRectCallout">
            <a:avLst>
              <a:gd name="adj1" fmla="val 77589"/>
              <a:gd name="adj2" fmla="val -37636"/>
              <a:gd name="adj3" fmla="val 16667"/>
            </a:avLst>
          </a:prstGeom>
          <a:solidFill>
            <a:srgbClr val="339270">
              <a:alpha val="78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3035030" y="2819399"/>
            <a:ext cx="3252426" cy="1143000"/>
          </a:xfrm>
          <a:prstGeom prst="rect">
            <a:avLst/>
          </a:prstGeom>
          <a:solidFill>
            <a:srgbClr val="339270">
              <a:alpha val="18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effectLst>
                  <a:outerShdw blurRad="38100" dist="38100" dir="2700000" algn="tl">
                    <a:srgbClr val="000000">
                      <a:alpha val="43137"/>
                    </a:srgbClr>
                  </a:outerShdw>
                </a:effectLst>
                <a:latin typeface="Brush Script Std" panose="03060802040607070404" pitchFamily="66" charset="0"/>
              </a:rPr>
              <a:t>Thanks!</a:t>
            </a:r>
          </a:p>
        </p:txBody>
      </p:sp>
      <p:pic>
        <p:nvPicPr>
          <p:cNvPr id="10" name="Picture 9">
            <a:extLst>
              <a:ext uri="{FF2B5EF4-FFF2-40B4-BE49-F238E27FC236}">
                <a16:creationId xmlns:a16="http://schemas.microsoft.com/office/drawing/2014/main" id="{94D97410-AE25-43C8-9DD9-88062A15FC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58834" y="4998422"/>
            <a:ext cx="6949074" cy="1715627"/>
          </a:xfrm>
          <a:prstGeom prst="rect">
            <a:avLst/>
          </a:prstGeom>
        </p:spPr>
      </p:pic>
    </p:spTree>
    <p:extLst>
      <p:ext uri="{BB962C8B-B14F-4D97-AF65-F5344CB8AC3E}">
        <p14:creationId xmlns:p14="http://schemas.microsoft.com/office/powerpoint/2010/main" val="98555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Montserrat Light"/>
                <a:cs typeface="Montserrat Light"/>
              </a:defRPr>
            </a:lvl1pPr>
            <a:lvl2pPr>
              <a:defRPr b="0" i="0">
                <a:latin typeface="Montserrat Light"/>
                <a:cs typeface="Montserrat Light"/>
              </a:defRPr>
            </a:lvl2pPr>
            <a:lvl3pPr>
              <a:defRPr b="0" i="0">
                <a:latin typeface="Montserrat Light"/>
                <a:cs typeface="Montserrat Light"/>
              </a:defRPr>
            </a:lvl3pPr>
            <a:lvl4pPr>
              <a:defRPr b="0" i="0">
                <a:latin typeface="Montserrat Light"/>
                <a:cs typeface="Montserrat Light"/>
              </a:defRPr>
            </a:lvl4pPr>
            <a:lvl5pPr>
              <a:defRPr b="0" i="0">
                <a:latin typeface="Montserrat Light"/>
                <a:cs typeface="Montserrat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338667" y="6468986"/>
            <a:ext cx="10797016" cy="44527"/>
            <a:chOff x="457200" y="6468987"/>
            <a:chExt cx="8097762" cy="44527"/>
          </a:xfrm>
        </p:grpSpPr>
        <p:cxnSp>
          <p:nvCxnSpPr>
            <p:cNvPr id="9" name="Straight Connector 8"/>
            <p:cNvCxnSpPr/>
            <p:nvPr/>
          </p:nvCxnSpPr>
          <p:spPr>
            <a:xfrm>
              <a:off x="457200" y="6468987"/>
              <a:ext cx="8097762"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457200" y="6513513"/>
              <a:ext cx="8097762" cy="1"/>
            </a:xfrm>
            <a:prstGeom prst="line">
              <a:avLst/>
            </a:prstGeom>
            <a:ln w="15875"/>
          </p:spPr>
          <p:style>
            <a:lnRef idx="3">
              <a:schemeClr val="accent3"/>
            </a:lnRef>
            <a:fillRef idx="0">
              <a:schemeClr val="accent3"/>
            </a:fillRef>
            <a:effectRef idx="2">
              <a:schemeClr val="accent3"/>
            </a:effectRef>
            <a:fontRef idx="minor">
              <a:schemeClr val="tx1"/>
            </a:fontRef>
          </p:style>
        </p:cxnSp>
      </p:gr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8083" y="6213055"/>
            <a:ext cx="781584" cy="600916"/>
          </a:xfrm>
          <a:prstGeom prst="rect">
            <a:avLst/>
          </a:prstGeom>
        </p:spPr>
      </p:pic>
    </p:spTree>
    <p:extLst>
      <p:ext uri="{BB962C8B-B14F-4D97-AF65-F5344CB8AC3E}">
        <p14:creationId xmlns:p14="http://schemas.microsoft.com/office/powerpoint/2010/main" val="120677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61E07-E9A2-F1F8-B5C8-545EB21B84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C7E28-D726-491C-D545-A6FC1F323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9B0C1B-95E8-19E6-2447-5481DDBE19E8}"/>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5" name="Footer Placeholder 4">
            <a:extLst>
              <a:ext uri="{FF2B5EF4-FFF2-40B4-BE49-F238E27FC236}">
                <a16:creationId xmlns:a16="http://schemas.microsoft.com/office/drawing/2014/main" id="{E7963E68-DCA9-E164-A82B-18C42CF78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AE0C4-117E-B901-4FD2-39E80BB6DB6E}"/>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262463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1F46-0D67-AE04-6EDE-24532C3B2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E6017-A225-84DF-F557-331949C5F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81B41-196E-3911-7344-F44A4E4DDBCD}"/>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5" name="Footer Placeholder 4">
            <a:extLst>
              <a:ext uri="{FF2B5EF4-FFF2-40B4-BE49-F238E27FC236}">
                <a16:creationId xmlns:a16="http://schemas.microsoft.com/office/drawing/2014/main" id="{8DEDCE93-9A29-B9B6-98FA-39EE40915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709F0-96B2-1D44-7BD9-D44792AD9ACC}"/>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201631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C5AB-061F-0069-CC49-0B767A3370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B22200-B6C0-241C-7A41-F338B71EB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9F9FB4-5B90-F6B7-74C7-133F090BF774}"/>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5" name="Footer Placeholder 4">
            <a:extLst>
              <a:ext uri="{FF2B5EF4-FFF2-40B4-BE49-F238E27FC236}">
                <a16:creationId xmlns:a16="http://schemas.microsoft.com/office/drawing/2014/main" id="{317232F5-147D-52D1-8ED7-D64F97887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2807B-FCDD-F19F-5B16-3E4C0B4969D6}"/>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415366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3C78-2A33-2C91-7C0C-BD08EB185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356FA3-4B71-7CD3-D7C7-3906A27801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1F717D-20F4-7820-5E89-160F0CF644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A1A1A-5519-C0F5-B656-800C47F8B738}"/>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6" name="Footer Placeholder 5">
            <a:extLst>
              <a:ext uri="{FF2B5EF4-FFF2-40B4-BE49-F238E27FC236}">
                <a16:creationId xmlns:a16="http://schemas.microsoft.com/office/drawing/2014/main" id="{7C2FA3FE-66FF-298E-9944-FD4381C8E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A04E9-E2BB-71F6-A35A-42B7E4A8202A}"/>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212676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A1C9-C685-EB2D-F640-00C95D12A0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0AA2D-C95D-54F1-7C24-3715797EA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BFB4D-2097-6D3F-845B-930A3710D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C1761C-AE00-E579-82C3-853CB0AA7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CC5823-2840-69EC-BA22-AC0A807F7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18D6F3-BC80-D2AD-1E13-67A6E16803D9}"/>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8" name="Footer Placeholder 7">
            <a:extLst>
              <a:ext uri="{FF2B5EF4-FFF2-40B4-BE49-F238E27FC236}">
                <a16:creationId xmlns:a16="http://schemas.microsoft.com/office/drawing/2014/main" id="{E81C2DBB-104F-4CF6-7B74-6C1C6E198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D7FC1B-67FB-581F-1C80-29CB287B402A}"/>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54731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2696-9823-38BA-A3DF-5BECC53DEB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1F4657-2CE0-C1B7-6558-869990C52D99}"/>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4" name="Footer Placeholder 3">
            <a:extLst>
              <a:ext uri="{FF2B5EF4-FFF2-40B4-BE49-F238E27FC236}">
                <a16:creationId xmlns:a16="http://schemas.microsoft.com/office/drawing/2014/main" id="{1D3D50F9-6932-D070-18F4-F2CD15F530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269B54-B6EC-93EA-F889-F4AEF063A059}"/>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210762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1A1ED-B1F4-73AD-4905-EB9CC181DE4F}"/>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3" name="Footer Placeholder 2">
            <a:extLst>
              <a:ext uri="{FF2B5EF4-FFF2-40B4-BE49-F238E27FC236}">
                <a16:creationId xmlns:a16="http://schemas.microsoft.com/office/drawing/2014/main" id="{08556C7E-9225-7828-D8C8-CE95673EC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D93143-CB86-24A6-9FFB-50834D47AA83}"/>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329646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3AF2-37B1-6EFB-8D71-6F8793D87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D6167-1E7D-CEA9-93C9-9B013B075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4E83EA-0D37-2C1B-245E-6A68749C3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BC1D9-4B06-943B-A394-5FBAAF28BAF4}"/>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6" name="Footer Placeholder 5">
            <a:extLst>
              <a:ext uri="{FF2B5EF4-FFF2-40B4-BE49-F238E27FC236}">
                <a16:creationId xmlns:a16="http://schemas.microsoft.com/office/drawing/2014/main" id="{C1145B73-C4FA-FBCB-059C-606D38453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BD108-138F-5EA9-E694-F9D6B0D132F7}"/>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67337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214" y="665631"/>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312676" y="6248400"/>
            <a:ext cx="2793968"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5" name="Picture 4">
            <a:extLst>
              <a:ext uri="{FF2B5EF4-FFF2-40B4-BE49-F238E27FC236}">
                <a16:creationId xmlns:a16="http://schemas.microsoft.com/office/drawing/2014/main" id="{AE3E6BF9-9865-41AE-A7CD-3338437C99AE}"/>
              </a:ext>
            </a:extLst>
          </p:cNvPr>
          <p:cNvPicPr>
            <a:picLocks noChangeAspect="1"/>
          </p:cNvPicPr>
          <p:nvPr userDrawn="1"/>
        </p:nvPicPr>
        <p:blipFill>
          <a:blip r:embed="rId2"/>
          <a:stretch>
            <a:fillRect/>
          </a:stretch>
        </p:blipFill>
        <p:spPr>
          <a:xfrm>
            <a:off x="4703379" y="2982203"/>
            <a:ext cx="2785242" cy="1088351"/>
          </a:xfrm>
          <a:prstGeom prst="rect">
            <a:avLst/>
          </a:prstGeom>
        </p:spPr>
      </p:pic>
    </p:spTree>
    <p:extLst>
      <p:ext uri="{BB962C8B-B14F-4D97-AF65-F5344CB8AC3E}">
        <p14:creationId xmlns:p14="http://schemas.microsoft.com/office/powerpoint/2010/main" val="5327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EAEA-7FA1-6853-E77C-609D7C6A0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83E45-FCA4-1905-7F6C-995934DC9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344B95-4430-562E-8D2F-F1A990737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8B54D-EF3C-5245-79EB-15A9819530A5}"/>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6" name="Footer Placeholder 5">
            <a:extLst>
              <a:ext uri="{FF2B5EF4-FFF2-40B4-BE49-F238E27FC236}">
                <a16:creationId xmlns:a16="http://schemas.microsoft.com/office/drawing/2014/main" id="{E3FD56F9-A208-3D12-5C9A-84AFF91FE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D4B44-A1A0-619C-03EA-E5109E055FCD}"/>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148539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05DE-3DBE-6944-755F-2FB8A3368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772E15-D955-9231-BD10-850E892901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168E9-0574-8CF1-1E00-D631C59DCAFE}"/>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5" name="Footer Placeholder 4">
            <a:extLst>
              <a:ext uri="{FF2B5EF4-FFF2-40B4-BE49-F238E27FC236}">
                <a16:creationId xmlns:a16="http://schemas.microsoft.com/office/drawing/2014/main" id="{9484A8F9-D0B3-248A-76A6-2DDC0A988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957DB-391C-3827-737A-ADAAF3142255}"/>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428493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C021C-63F5-50A2-D924-F151391130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A3624F-2DCF-0002-328C-E8AA9279DF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0DCCC-F9D6-D8B0-E1A5-3FC06E5F2F33}"/>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5" name="Footer Placeholder 4">
            <a:extLst>
              <a:ext uri="{FF2B5EF4-FFF2-40B4-BE49-F238E27FC236}">
                <a16:creationId xmlns:a16="http://schemas.microsoft.com/office/drawing/2014/main" id="{8C546F2D-B346-D673-CDA6-47DBD1C39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03AE-B203-AE33-6B13-F68D9AA13750}"/>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28850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20DF3-4446-4EE0-9698-E6ED6DB352DD}"/>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6B2BA73D-093A-4954-A22C-5DD5B572F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1C8B5-CA28-40B4-8B6F-AAEBE69697F0}"/>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156224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53750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044B26F4-5CDB-4739-87F0-CE3B28D7D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7B9-E71B-4719-B2DB-A4F880B6BB74}"/>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372215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6" name="Footer Placeholder 5">
            <a:extLst>
              <a:ext uri="{FF2B5EF4-FFF2-40B4-BE49-F238E27FC236}">
                <a16:creationId xmlns:a16="http://schemas.microsoft.com/office/drawing/2014/main" id="{197F2875-44F4-4882-9A78-7A320C2D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A42FD-F4D3-42BA-9855-BF65ABD8F275}"/>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137679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8" name="Footer Placeholder 7">
            <a:extLst>
              <a:ext uri="{FF2B5EF4-FFF2-40B4-BE49-F238E27FC236}">
                <a16:creationId xmlns:a16="http://schemas.microsoft.com/office/drawing/2014/main" id="{5481A731-D98C-49A6-810E-87E6B157F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440CB-273E-4C00-9627-4CBCCC8CFB4F}"/>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155796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4" name="Footer Placeholder 3">
            <a:extLst>
              <a:ext uri="{FF2B5EF4-FFF2-40B4-BE49-F238E27FC236}">
                <a16:creationId xmlns:a16="http://schemas.microsoft.com/office/drawing/2014/main" id="{BE35B034-B011-4F6C-935E-B9E7070AB5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9547AD-5053-4907-89FD-1FDA55959BC2}"/>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354186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DF1A7-F7C0-43C2-875B-CA59AB53F4BE}"/>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3" name="Footer Placeholder 2">
            <a:extLst>
              <a:ext uri="{FF2B5EF4-FFF2-40B4-BE49-F238E27FC236}">
                <a16:creationId xmlns:a16="http://schemas.microsoft.com/office/drawing/2014/main" id="{D145C02D-932F-4C30-AF33-2F879B312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ED185-49C4-42A1-B8CF-4C2FEED79500}"/>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281625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308" y="820234"/>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100325" y="6248400"/>
            <a:ext cx="2991156"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8" name="Picture 7" descr="Graphical user interface&#10;&#10;Description automatically generated with medium confidence">
            <a:extLst>
              <a:ext uri="{FF2B5EF4-FFF2-40B4-BE49-F238E27FC236}">
                <a16:creationId xmlns:a16="http://schemas.microsoft.com/office/drawing/2014/main" id="{39471EED-36FD-488E-AB9B-3E10F2516B8D}"/>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9000"/>
                    </a14:imgEffect>
                    <a14:imgEffect>
                      <a14:brightnessContrast bright="2000" contrast="7000"/>
                    </a14:imgEffect>
                  </a14:imgLayer>
                </a14:imgProps>
              </a:ext>
              <a:ext uri="{28A0092B-C50C-407E-A947-70E740481C1C}">
                <a14:useLocalDpi xmlns:a14="http://schemas.microsoft.com/office/drawing/2010/main" val="0"/>
              </a:ext>
            </a:extLst>
          </a:blip>
          <a:stretch>
            <a:fillRect/>
          </a:stretch>
        </p:blipFill>
        <p:spPr>
          <a:xfrm>
            <a:off x="4488885" y="2791696"/>
            <a:ext cx="3214230" cy="1274608"/>
          </a:xfrm>
          <a:prstGeom prst="rect">
            <a:avLst/>
          </a:prstGeom>
        </p:spPr>
      </p:pic>
    </p:spTree>
    <p:extLst>
      <p:ext uri="{BB962C8B-B14F-4D97-AF65-F5344CB8AC3E}">
        <p14:creationId xmlns:p14="http://schemas.microsoft.com/office/powerpoint/2010/main" val="200106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719B-84EC-4ADF-8EF3-A5E34A18687C}"/>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6" name="Footer Placeholder 5">
            <a:extLst>
              <a:ext uri="{FF2B5EF4-FFF2-40B4-BE49-F238E27FC236}">
                <a16:creationId xmlns:a16="http://schemas.microsoft.com/office/drawing/2014/main" id="{C3545512-D082-4913-A1EA-582E6A53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02A5-16BD-41A8-AF49-B68C9708CE2D}"/>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32397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9E5F6-47D6-4798-B651-0FEAB137C94B}"/>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6" name="Footer Placeholder 5">
            <a:extLst>
              <a:ext uri="{FF2B5EF4-FFF2-40B4-BE49-F238E27FC236}">
                <a16:creationId xmlns:a16="http://schemas.microsoft.com/office/drawing/2014/main" id="{63F2BCA9-7227-420F-83C9-BBE82A00D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EFC6B-A21B-491D-92F2-6F1D513B3FDD}"/>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175540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C893-6998-4C2C-9003-505FEC8132DF}"/>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99824A67-B831-4F48-8624-79ADF87E8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2B56E-3051-41D9-8E63-96706E65F29E}"/>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347726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4D1E1-43FB-4B22-AC8B-1160C71C9D5A}"/>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D491C860-BF3A-48E7-B964-688F0AF7B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7BA6-BC08-474D-A733-5A2DF9616571}"/>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294615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5576"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49976" y="525780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A2A157B5-27CE-4004-9AB3-F64291B048A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767" t="36654" r="14487" b="39834"/>
          <a:stretch/>
        </p:blipFill>
        <p:spPr>
          <a:xfrm>
            <a:off x="4343400" y="3352800"/>
            <a:ext cx="3558415" cy="1574989"/>
          </a:xfrm>
          <a:prstGeom prst="rect">
            <a:avLst/>
          </a:prstGeom>
        </p:spPr>
      </p:pic>
    </p:spTree>
    <p:extLst>
      <p:ext uri="{BB962C8B-B14F-4D97-AF65-F5344CB8AC3E}">
        <p14:creationId xmlns:p14="http://schemas.microsoft.com/office/powerpoint/2010/main" val="378149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8144"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12544" y="503555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0768" y="3124200"/>
            <a:ext cx="1989061" cy="1752600"/>
          </a:xfrm>
          <a:prstGeom prst="rect">
            <a:avLst/>
          </a:prstGeom>
        </p:spPr>
      </p:pic>
    </p:spTree>
    <p:extLst>
      <p:ext uri="{BB962C8B-B14F-4D97-AF65-F5344CB8AC3E}">
        <p14:creationId xmlns:p14="http://schemas.microsoft.com/office/powerpoint/2010/main" val="239477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00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1F46-0D67-AE04-6EDE-24532C3B2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E6017-A225-84DF-F557-331949C5F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81B41-196E-3911-7344-F44A4E4DDBCD}"/>
              </a:ext>
            </a:extLst>
          </p:cNvPr>
          <p:cNvSpPr>
            <a:spLocks noGrp="1"/>
          </p:cNvSpPr>
          <p:nvPr>
            <p:ph type="dt" sz="half" idx="10"/>
          </p:nvPr>
        </p:nvSpPr>
        <p:spPr/>
        <p:txBody>
          <a:bodyPr/>
          <a:lstStyle/>
          <a:p>
            <a:fld id="{9873D5CD-B3B6-426D-9382-B51DE34BF9DE}" type="datetimeFigureOut">
              <a:rPr lang="en-US" smtClean="0"/>
              <a:t>12/11/2023</a:t>
            </a:fld>
            <a:endParaRPr lang="en-US"/>
          </a:p>
        </p:txBody>
      </p:sp>
      <p:sp>
        <p:nvSpPr>
          <p:cNvPr id="5" name="Footer Placeholder 4">
            <a:extLst>
              <a:ext uri="{FF2B5EF4-FFF2-40B4-BE49-F238E27FC236}">
                <a16:creationId xmlns:a16="http://schemas.microsoft.com/office/drawing/2014/main" id="{8DEDCE93-9A29-B9B6-98FA-39EE40915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709F0-96B2-1D44-7BD9-D44792AD9ACC}"/>
              </a:ext>
            </a:extLst>
          </p:cNvPr>
          <p:cNvSpPr>
            <a:spLocks noGrp="1"/>
          </p:cNvSpPr>
          <p:nvPr>
            <p:ph type="sldNum" sz="quarter" idx="12"/>
          </p:nvPr>
        </p:nvSpPr>
        <p:spPr/>
        <p:txBody>
          <a:bodyPr/>
          <a:lstStyle/>
          <a:p>
            <a:fld id="{B40135A3-2C3C-4609-8D7A-1FCE4DEFE147}" type="slidenum">
              <a:rPr lang="en-US" smtClean="0"/>
              <a:t>‹Nº›</a:t>
            </a:fld>
            <a:endParaRPr lang="en-US"/>
          </a:p>
        </p:txBody>
      </p:sp>
    </p:spTree>
    <p:extLst>
      <p:ext uri="{BB962C8B-B14F-4D97-AF65-F5344CB8AC3E}">
        <p14:creationId xmlns:p14="http://schemas.microsoft.com/office/powerpoint/2010/main" val="257878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20DF3-4446-4EE0-9698-E6ED6DB352DD}"/>
              </a:ext>
            </a:extLst>
          </p:cNvPr>
          <p:cNvSpPr>
            <a:spLocks noGrp="1"/>
          </p:cNvSpPr>
          <p:nvPr>
            <p:ph type="dt" sz="half" idx="10"/>
          </p:nvPr>
        </p:nvSpPr>
        <p:spPr/>
        <p:txBody>
          <a:body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6B2BA73D-093A-4954-A22C-5DD5B572F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1C8B5-CA28-40B4-8B6F-AAEBE69697F0}"/>
              </a:ext>
            </a:extLst>
          </p:cNvPr>
          <p:cNvSpPr>
            <a:spLocks noGrp="1"/>
          </p:cNvSpPr>
          <p:nvPr>
            <p:ph type="sldNum" sz="quarter" idx="12"/>
          </p:nvPr>
        </p:nvSpPr>
        <p:spPr/>
        <p:txBody>
          <a:bodyPr/>
          <a:lstStyle/>
          <a:p>
            <a:fld id="{A9E128EC-5138-4985-8697-FA6F0D606015}" type="slidenum">
              <a:rPr lang="en-US" smtClean="0"/>
              <a:t>‹Nº›</a:t>
            </a:fld>
            <a:endParaRPr lang="en-US"/>
          </a:p>
        </p:txBody>
      </p:sp>
    </p:spTree>
    <p:extLst>
      <p:ext uri="{BB962C8B-B14F-4D97-AF65-F5344CB8AC3E}">
        <p14:creationId xmlns:p14="http://schemas.microsoft.com/office/powerpoint/2010/main" val="11742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alphaModFix amt="99000"/>
            <a:lum/>
            <a:extLst>
              <a:ext uri="{BEBA8EAE-BF5A-486C-A8C5-ECC9F3942E4B}">
                <a14:imgProps xmlns:a14="http://schemas.microsoft.com/office/drawing/2010/main">
                  <a14:imgLayer r:embed="rId11">
                    <a14:imgEffect>
                      <a14:brightnessContrast bright="17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58128C-D58E-4146-82B0-FE98FBB62980}"/>
              </a:ext>
            </a:extLst>
          </p:cNvPr>
          <p:cNvSpPr/>
          <p:nvPr userDrawn="1"/>
        </p:nvSpPr>
        <p:spPr>
          <a:xfrm>
            <a:off x="-10887" y="6172200"/>
            <a:ext cx="12192000" cy="685800"/>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a:latin typeface="Arial" panose="020B0604020202020204" pitchFamily="34" charset="0"/>
                <a:cs typeface="Arial" panose="020B0604020202020204" pitchFamily="34" charset="0"/>
              </a:rPr>
              <a:t>CAEnergyWise.com</a:t>
            </a:r>
          </a:p>
        </p:txBody>
      </p:sp>
      <p:sp>
        <p:nvSpPr>
          <p:cNvPr id="18" name="Rectangle 17"/>
          <p:cNvSpPr/>
          <p:nvPr userDrawn="1"/>
        </p:nvSpPr>
        <p:spPr>
          <a:xfrm>
            <a:off x="-101599" y="159071"/>
            <a:ext cx="12293600" cy="45719"/>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121533" y="110335"/>
            <a:ext cx="510445" cy="352425"/>
          </a:xfrm>
          <a:prstGeom prst="rect">
            <a:avLst/>
          </a:prstGeom>
          <a:solidFill>
            <a:srgbClr val="539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1477917" y="3"/>
            <a:ext cx="458863" cy="371475"/>
          </a:xfrm>
          <a:prstGeom prst="rect">
            <a:avLst/>
          </a:prstGeom>
          <a:solidFill>
            <a:srgbClr val="FBB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1703662" y="123828"/>
            <a:ext cx="451796" cy="495300"/>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107D7CA-B7BB-4580-AB25-FAAF72924C2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59796" y="4217155"/>
            <a:ext cx="2796466" cy="2640845"/>
          </a:xfrm>
          <a:prstGeom prst="rect">
            <a:avLst/>
          </a:prstGeom>
        </p:spPr>
      </p:pic>
      <p:sp>
        <p:nvSpPr>
          <p:cNvPr id="4" name="TextBox 3">
            <a:extLst>
              <a:ext uri="{FF2B5EF4-FFF2-40B4-BE49-F238E27FC236}">
                <a16:creationId xmlns:a16="http://schemas.microsoft.com/office/drawing/2014/main" id="{87B454C7-D485-4966-ACF9-4B228293A3DF}"/>
              </a:ext>
            </a:extLst>
          </p:cNvPr>
          <p:cNvSpPr txBox="1"/>
          <p:nvPr userDrawn="1"/>
        </p:nvSpPr>
        <p:spPr>
          <a:xfrm>
            <a:off x="4619201" y="4918055"/>
            <a:ext cx="2851999" cy="954107"/>
          </a:xfrm>
          <a:prstGeom prst="rect">
            <a:avLst/>
          </a:prstGeom>
          <a:noFill/>
        </p:spPr>
        <p:txBody>
          <a:bodyPr wrap="none" rtlCol="0">
            <a:spAutoFit/>
          </a:bodyPr>
          <a:lstStyle/>
          <a:p>
            <a:pPr algn="ctr"/>
            <a:r>
              <a:rPr lang="en-US" sz="2800" spc="-100" baseline="0" dirty="0">
                <a:solidFill>
                  <a:schemeClr val="bg1">
                    <a:lumMod val="50000"/>
                  </a:schemeClr>
                </a:solidFill>
                <a:latin typeface="Arial Black" panose="020B0A04020102020204" pitchFamily="34" charset="0"/>
              </a:rPr>
              <a:t>CALIFORNIA</a:t>
            </a:r>
          </a:p>
          <a:p>
            <a:r>
              <a:rPr lang="en-US" sz="2800" spc="-100" baseline="0" dirty="0">
                <a:solidFill>
                  <a:schemeClr val="bg1">
                    <a:lumMod val="50000"/>
                  </a:schemeClr>
                </a:solidFill>
                <a:latin typeface="Arial Black" panose="020B0A04020102020204" pitchFamily="34" charset="0"/>
              </a:rPr>
              <a:t>ENERGY WISE</a:t>
            </a:r>
          </a:p>
        </p:txBody>
      </p:sp>
    </p:spTree>
    <p:extLst>
      <p:ext uri="{BB962C8B-B14F-4D97-AF65-F5344CB8AC3E}">
        <p14:creationId xmlns:p14="http://schemas.microsoft.com/office/powerpoint/2010/main" val="10718812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70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D5906F-F358-45E6-97C5-C40DBE5D6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30F9B068-C5B6-47F8-9B11-45834703E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D63E-2B0F-4318-9077-3E3CE822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28EC-5138-4985-8697-FA6F0D606015}" type="slidenum">
              <a:rPr lang="en-US" smtClean="0"/>
              <a:t>‹Nº›</a:t>
            </a:fld>
            <a:endParaRPr lang="en-US"/>
          </a:p>
        </p:txBody>
      </p:sp>
    </p:spTree>
    <p:extLst>
      <p:ext uri="{BB962C8B-B14F-4D97-AF65-F5344CB8AC3E}">
        <p14:creationId xmlns:p14="http://schemas.microsoft.com/office/powerpoint/2010/main" val="24762199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AABE6-C7F0-8DBB-F862-C6F4EA25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641C62-21C2-8753-53E3-5197ED3C3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6A575-4EFE-4C2D-E9C1-1685BEEA2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3D5CD-B3B6-426D-9382-B51DE34BF9DE}" type="datetimeFigureOut">
              <a:rPr lang="en-US" smtClean="0"/>
              <a:t>12/11/2023</a:t>
            </a:fld>
            <a:endParaRPr lang="en-US"/>
          </a:p>
        </p:txBody>
      </p:sp>
      <p:sp>
        <p:nvSpPr>
          <p:cNvPr id="5" name="Footer Placeholder 4">
            <a:extLst>
              <a:ext uri="{FF2B5EF4-FFF2-40B4-BE49-F238E27FC236}">
                <a16:creationId xmlns:a16="http://schemas.microsoft.com/office/drawing/2014/main" id="{9F8164D0-3928-BEC6-3453-32E8585EF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DC3401-5166-1E21-4EA8-B80F4E8F56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135A3-2C3C-4609-8D7A-1FCE4DEFE147}" type="slidenum">
              <a:rPr lang="en-US" smtClean="0"/>
              <a:t>‹Nº›</a:t>
            </a:fld>
            <a:endParaRPr lang="en-US"/>
          </a:p>
        </p:txBody>
      </p:sp>
    </p:spTree>
    <p:extLst>
      <p:ext uri="{BB962C8B-B14F-4D97-AF65-F5344CB8AC3E}">
        <p14:creationId xmlns:p14="http://schemas.microsoft.com/office/powerpoint/2010/main" val="8355622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99000"/>
            <a:extLst>
              <a:ext uri="{BEBA8EAE-BF5A-486C-A8C5-ECC9F3942E4B}">
                <a14:imgProps xmlns:a14="http://schemas.microsoft.com/office/drawing/2010/main">
                  <a14:imgLayer r:embed="rId14">
                    <a14:imgEffect>
                      <a14:brightnessContrast bright="9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5906F-F358-45E6-97C5-C40DBE5D6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DDAC-0E78-4064-AB06-0EAA9023950B}" type="datetimeFigureOut">
              <a:rPr lang="en-US" smtClean="0"/>
              <a:t>12/11/2023</a:t>
            </a:fld>
            <a:endParaRPr lang="en-US"/>
          </a:p>
        </p:txBody>
      </p:sp>
      <p:sp>
        <p:nvSpPr>
          <p:cNvPr id="5" name="Footer Placeholder 4">
            <a:extLst>
              <a:ext uri="{FF2B5EF4-FFF2-40B4-BE49-F238E27FC236}">
                <a16:creationId xmlns:a16="http://schemas.microsoft.com/office/drawing/2014/main" id="{30F9B068-C5B6-47F8-9B11-45834703E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D63E-2B0F-4318-9077-3E3CE822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28EC-5138-4985-8697-FA6F0D606015}" type="slidenum">
              <a:rPr lang="en-US" smtClean="0"/>
              <a:t>‹Nº›</a:t>
            </a:fld>
            <a:endParaRPr lang="en-US"/>
          </a:p>
        </p:txBody>
      </p:sp>
    </p:spTree>
    <p:extLst>
      <p:ext uri="{BB962C8B-B14F-4D97-AF65-F5344CB8AC3E}">
        <p14:creationId xmlns:p14="http://schemas.microsoft.com/office/powerpoint/2010/main" val="35339969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31.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6.m4a"/><Relationship Id="rId7" Type="http://schemas.openxmlformats.org/officeDocument/2006/relationships/image" Target="../media/image32.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4.xml"/><Relationship Id="rId5" Type="http://schemas.openxmlformats.org/officeDocument/2006/relationships/slideLayout" Target="../slideLayouts/slideLayout10.xml"/><Relationship Id="rId4" Type="http://schemas.openxmlformats.org/officeDocument/2006/relationships/audio" Target="../media/media16.m4a"/><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5.jpeg"/><Relationship Id="rId5" Type="http://schemas.openxmlformats.org/officeDocument/2006/relationships/image" Target="../media/image34.tmp"/><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8.xml"/><Relationship Id="rId7" Type="http://schemas.openxmlformats.org/officeDocument/2006/relationships/image" Target="../media/image42.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14.png"/><Relationship Id="rId4" Type="http://schemas.openxmlformats.org/officeDocument/2006/relationships/notesSlide" Target="../notesSlides/notesSlide19.xml"/><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3.m4a"/><Relationship Id="rId7" Type="http://schemas.openxmlformats.org/officeDocument/2006/relationships/image" Target="../media/image45.png"/><Relationship Id="rId2" Type="http://schemas.openxmlformats.org/officeDocument/2006/relationships/video" Target="../media/media22.mov"/><Relationship Id="rId1" Type="http://schemas.microsoft.com/office/2007/relationships/media" Target="../media/media22.mov"/><Relationship Id="rId6" Type="http://schemas.openxmlformats.org/officeDocument/2006/relationships/notesSlide" Target="../notesSlides/notesSlide20.xml"/><Relationship Id="rId5" Type="http://schemas.openxmlformats.org/officeDocument/2006/relationships/slideLayout" Target="../slideLayouts/slideLayout23.xml"/><Relationship Id="rId4" Type="http://schemas.openxmlformats.org/officeDocument/2006/relationships/audio" Target="../media/media23.m4a"/></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8.xml"/><Relationship Id="rId7" Type="http://schemas.openxmlformats.org/officeDocument/2006/relationships/image" Target="../media/image48.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8.xml"/><Relationship Id="rId7" Type="http://schemas.openxmlformats.org/officeDocument/2006/relationships/image" Target="../media/image51.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22.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8.jpeg"/><Relationship Id="rId5" Type="http://schemas.openxmlformats.org/officeDocument/2006/relationships/image" Target="../media/image57.tmp"/><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9.jpeg"/><Relationship Id="rId5" Type="http://schemas.openxmlformats.org/officeDocument/2006/relationships/image" Target="../media/image57.tmp"/><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tmp"/><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3.xml"/><Relationship Id="rId7" Type="http://schemas.openxmlformats.org/officeDocument/2006/relationships/image" Target="../media/image1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11" Type="http://schemas.openxmlformats.org/officeDocument/2006/relationships/image" Target="../media/image14.png"/><Relationship Id="rId5" Type="http://schemas.openxmlformats.org/officeDocument/2006/relationships/hyperlink" Target="https://caenergywise.com/design-guides/" TargetMode="External"/><Relationship Id="rId10" Type="http://schemas.openxmlformats.org/officeDocument/2006/relationships/image" Target="../media/image19.png"/><Relationship Id="rId4" Type="http://schemas.openxmlformats.org/officeDocument/2006/relationships/notesSlide" Target="../notesSlides/notesSlide3.xml"/><Relationship Id="rId9" Type="http://schemas.openxmlformats.org/officeDocument/2006/relationships/image" Target="../media/image18.tmp"/></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tmp"/><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4.png"/><Relationship Id="rId5" Type="http://schemas.openxmlformats.org/officeDocument/2006/relationships/image" Target="../media/image64.tmp"/><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4.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4.png"/><Relationship Id="rId5" Type="http://schemas.openxmlformats.org/officeDocument/2006/relationships/image" Target="../media/image65.jpe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5.jpeg"/><Relationship Id="rId5" Type="http://schemas.openxmlformats.org/officeDocument/2006/relationships/image" Target="../media/image66.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4.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4.png"/><Relationship Id="rId5" Type="http://schemas.openxmlformats.org/officeDocument/2006/relationships/image" Target="../media/image66.tmp"/><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4.png"/><Relationship Id="rId5" Type="http://schemas.openxmlformats.org/officeDocument/2006/relationships/image" Target="../media/image67.emf"/><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3.xml"/><Relationship Id="rId7" Type="http://schemas.openxmlformats.org/officeDocument/2006/relationships/image" Target="../media/image2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4.png"/><Relationship Id="rId5" Type="http://schemas.openxmlformats.org/officeDocument/2006/relationships/image" Target="../media/image68.jpe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4.png"/><Relationship Id="rId5" Type="http://schemas.openxmlformats.org/officeDocument/2006/relationships/image" Target="../media/image69.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4.png"/><Relationship Id="rId5" Type="http://schemas.openxmlformats.org/officeDocument/2006/relationships/image" Target="../media/image70.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4.png"/><Relationship Id="rId5" Type="http://schemas.openxmlformats.org/officeDocument/2006/relationships/image" Target="../media/image71.jpe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4.png"/><Relationship Id="rId5" Type="http://schemas.openxmlformats.org/officeDocument/2006/relationships/image" Target="../media/image72.jpe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4.png"/><Relationship Id="rId5" Type="http://schemas.openxmlformats.org/officeDocument/2006/relationships/image" Target="../media/image73.jpe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4.png"/><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4.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hyperlink" Target="mailto:mslater@frontierenergy.com" TargetMode="External"/><Relationship Id="rId5" Type="http://schemas.openxmlformats.org/officeDocument/2006/relationships/hyperlink" Target="mailto:Adelagah@trccompanies.com" TargetMode="External"/><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3.png"/><Relationship Id="rId3" Type="http://schemas.microsoft.com/office/2007/relationships/media" Target="../media/media8.m4a"/><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7.xml"/><Relationship Id="rId11" Type="http://schemas.openxmlformats.org/officeDocument/2006/relationships/image" Target="../media/image28.png"/><Relationship Id="rId5" Type="http://schemas.openxmlformats.org/officeDocument/2006/relationships/slideLayout" Target="../slideLayouts/slideLayout15.xml"/><Relationship Id="rId10" Type="http://schemas.openxmlformats.org/officeDocument/2006/relationships/image" Target="../media/image27.png"/><Relationship Id="rId4" Type="http://schemas.openxmlformats.org/officeDocument/2006/relationships/audio" Target="../media/media8.m4a"/><Relationship Id="rId9" Type="http://schemas.openxmlformats.org/officeDocument/2006/relationships/image" Target="../media/image26.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hdl.handle.net/2027/uc1.31822039658588" TargetMode="External"/><Relationship Id="rId5" Type="http://schemas.openxmlformats.org/officeDocument/2006/relationships/image" Target="../media/image3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58975"/>
            <a:ext cx="10363200" cy="1470025"/>
          </a:xfrm>
        </p:spPr>
        <p:txBody>
          <a:bodyPr>
            <a:noAutofit/>
          </a:bodyPr>
          <a:lstStyle/>
          <a:p>
            <a:r>
              <a:rPr lang="en-US" sz="4000" dirty="0"/>
              <a:t>Operator’s Best Practices for Hot Water Systems in Commercial Foodservice Facilities</a:t>
            </a:r>
            <a:endParaRPr lang="en-US" sz="2800" dirty="0"/>
          </a:p>
        </p:txBody>
      </p:sp>
      <p:pic>
        <p:nvPicPr>
          <p:cNvPr id="7" name="Sonido grabado">
            <a:hlinkClick r:id="" action="ppaction://media"/>
            <a:extLst>
              <a:ext uri="{FF2B5EF4-FFF2-40B4-BE49-F238E27FC236}">
                <a16:creationId xmlns:a16="http://schemas.microsoft.com/office/drawing/2014/main" id="{3FEC7AB4-D6DF-C502-FBBD-570C70C2B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08637" y="3371850"/>
            <a:ext cx="715170" cy="715170"/>
          </a:xfrm>
          <a:prstGeom prst="rect">
            <a:avLst/>
          </a:prstGeom>
        </p:spPr>
      </p:pic>
    </p:spTree>
    <p:extLst>
      <p:ext uri="{BB962C8B-B14F-4D97-AF65-F5344CB8AC3E}">
        <p14:creationId xmlns:p14="http://schemas.microsoft.com/office/powerpoint/2010/main" val="3271483748"/>
      </p:ext>
    </p:extLst>
  </p:cSld>
  <p:clrMapOvr>
    <a:masterClrMapping/>
  </p:clrMapOvr>
  <mc:AlternateContent xmlns:mc="http://schemas.openxmlformats.org/markup-compatibility/2006" xmlns:p14="http://schemas.microsoft.com/office/powerpoint/2010/main">
    <mc:Choice Requires="p14">
      <p:transition spd="med" p14:dur="700" advTm="10892">
        <p:fade/>
      </p:transition>
    </mc:Choice>
    <mc:Fallback xmlns="">
      <p:transition spd="med" advTm="108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194E-0919-215D-46FE-DF17D8449640}"/>
              </a:ext>
            </a:extLst>
          </p:cNvPr>
          <p:cNvSpPr>
            <a:spLocks noGrp="1"/>
          </p:cNvSpPr>
          <p:nvPr>
            <p:ph type="title"/>
          </p:nvPr>
        </p:nvSpPr>
        <p:spPr/>
        <p:txBody>
          <a:bodyPr/>
          <a:lstStyle/>
          <a:p>
            <a:r>
              <a:rPr lang="en-US" dirty="0"/>
              <a:t>Utility Rates</a:t>
            </a:r>
          </a:p>
        </p:txBody>
      </p:sp>
      <p:graphicFrame>
        <p:nvGraphicFramePr>
          <p:cNvPr id="4" name="Table 3">
            <a:extLst>
              <a:ext uri="{FF2B5EF4-FFF2-40B4-BE49-F238E27FC236}">
                <a16:creationId xmlns:a16="http://schemas.microsoft.com/office/drawing/2014/main" id="{4D40464F-DE00-1D43-E938-D9CDFD66C969}"/>
              </a:ext>
            </a:extLst>
          </p:cNvPr>
          <p:cNvGraphicFramePr>
            <a:graphicFrameLocks noGrp="1"/>
          </p:cNvGraphicFramePr>
          <p:nvPr/>
        </p:nvGraphicFramePr>
        <p:xfrm>
          <a:off x="8734926" y="1638065"/>
          <a:ext cx="2971800" cy="3569996"/>
        </p:xfrm>
        <a:graphic>
          <a:graphicData uri="http://schemas.openxmlformats.org/drawingml/2006/table">
            <a:tbl>
              <a:tblPr>
                <a:tableStyleId>{B301B821-A1FF-4177-AEE7-76D212191A09}</a:tableStyleId>
              </a:tblPr>
              <a:tblGrid>
                <a:gridCol w="1118937">
                  <a:extLst>
                    <a:ext uri="{9D8B030D-6E8A-4147-A177-3AD203B41FA5}">
                      <a16:colId xmlns:a16="http://schemas.microsoft.com/office/drawing/2014/main" val="10524129"/>
                    </a:ext>
                  </a:extLst>
                </a:gridCol>
                <a:gridCol w="835123">
                  <a:extLst>
                    <a:ext uri="{9D8B030D-6E8A-4147-A177-3AD203B41FA5}">
                      <a16:colId xmlns:a16="http://schemas.microsoft.com/office/drawing/2014/main" val="3874363242"/>
                    </a:ext>
                  </a:extLst>
                </a:gridCol>
                <a:gridCol w="1017740">
                  <a:extLst>
                    <a:ext uri="{9D8B030D-6E8A-4147-A177-3AD203B41FA5}">
                      <a16:colId xmlns:a16="http://schemas.microsoft.com/office/drawing/2014/main" val="2930397974"/>
                    </a:ext>
                  </a:extLst>
                </a:gridCol>
              </a:tblGrid>
              <a:tr h="1438150">
                <a:tc>
                  <a:txBody>
                    <a:bodyPr/>
                    <a:lstStyle/>
                    <a:p>
                      <a:pPr algn="l" fontAlgn="b"/>
                      <a:r>
                        <a:rPr lang="en-US" sz="1600" b="1" u="none" strike="noStrike" dirty="0">
                          <a:solidFill>
                            <a:schemeClr val="bg1"/>
                          </a:solidFill>
                          <a:effectLst/>
                        </a:rPr>
                        <a:t>Water and Wastewater Cost</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a:effectLst/>
                        </a:rPr>
                        <a:t>$14.16 </a:t>
                      </a:r>
                      <a:endParaRPr lang="en-US" sz="1600" b="0" i="0" u="none" strike="noStrike">
                        <a:effectLst/>
                        <a:latin typeface="Calibri" panose="020F0502020204030204" pitchFamily="34" charset="0"/>
                      </a:endParaRPr>
                    </a:p>
                  </a:txBody>
                  <a:tcPr marL="0" marR="0" marT="0" marB="0" anchor="b"/>
                </a:tc>
                <a:tc>
                  <a:txBody>
                    <a:bodyPr/>
                    <a:lstStyle/>
                    <a:p>
                      <a:pPr algn="l" fontAlgn="b"/>
                      <a:r>
                        <a:rPr lang="en-US" sz="1800" b="0" u="none" strike="noStrike">
                          <a:effectLst/>
                        </a:rPr>
                        <a:t>/HCF</a:t>
                      </a:r>
                      <a:endParaRPr lang="en-US" sz="1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001813951"/>
                  </a:ext>
                </a:extLst>
              </a:tr>
              <a:tr h="1150520">
                <a:tc>
                  <a:txBody>
                    <a:bodyPr/>
                    <a:lstStyle/>
                    <a:p>
                      <a:pPr algn="l" fontAlgn="b"/>
                      <a:r>
                        <a:rPr lang="en-US" sz="1600" b="1" u="none" strike="noStrike" dirty="0">
                          <a:solidFill>
                            <a:schemeClr val="bg1"/>
                          </a:solidFill>
                          <a:effectLst/>
                        </a:rPr>
                        <a:t>Gas Rate</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dirty="0">
                          <a:effectLst/>
                        </a:rPr>
                        <a:t>$1.65 </a:t>
                      </a:r>
                      <a:endParaRPr lang="en-US" sz="1600" b="0" i="0" u="none" strike="noStrike" dirty="0">
                        <a:effectLst/>
                        <a:latin typeface="Calibri" panose="020F0502020204030204" pitchFamily="34" charset="0"/>
                      </a:endParaRPr>
                    </a:p>
                  </a:txBody>
                  <a:tcPr marL="0" marR="0" marT="0" marB="0" anchor="b"/>
                </a:tc>
                <a:tc>
                  <a:txBody>
                    <a:bodyPr/>
                    <a:lstStyle/>
                    <a:p>
                      <a:pPr algn="l" fontAlgn="b"/>
                      <a:r>
                        <a:rPr lang="en-US" sz="1800" b="0" u="none" strike="noStrike">
                          <a:effectLst/>
                        </a:rPr>
                        <a:t>/therm</a:t>
                      </a:r>
                      <a:endParaRPr lang="en-US" sz="1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916521007"/>
                  </a:ext>
                </a:extLst>
              </a:tr>
              <a:tr h="981326">
                <a:tc>
                  <a:txBody>
                    <a:bodyPr/>
                    <a:lstStyle/>
                    <a:p>
                      <a:pPr algn="l" fontAlgn="b"/>
                      <a:r>
                        <a:rPr lang="en-US" sz="1600" b="1" u="none" strike="noStrike" dirty="0">
                          <a:solidFill>
                            <a:schemeClr val="bg1"/>
                          </a:solidFill>
                          <a:effectLst/>
                        </a:rPr>
                        <a:t>Electricity Rate</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dirty="0">
                          <a:effectLst/>
                        </a:rPr>
                        <a:t> $0.33 </a:t>
                      </a:r>
                      <a:endParaRPr lang="en-US" sz="1600" b="0" i="0" u="none" strike="noStrike" dirty="0">
                        <a:effectLst/>
                        <a:latin typeface="Calibri" panose="020F0502020204030204" pitchFamily="34" charset="0"/>
                      </a:endParaRPr>
                    </a:p>
                  </a:txBody>
                  <a:tcPr marL="0" marR="0" marT="0" marB="0" anchor="b"/>
                </a:tc>
                <a:tc>
                  <a:txBody>
                    <a:bodyPr/>
                    <a:lstStyle/>
                    <a:p>
                      <a:pPr algn="l" fontAlgn="b"/>
                      <a:r>
                        <a:rPr lang="en-US" sz="1800" b="0" u="none" strike="noStrike" dirty="0">
                          <a:effectLst/>
                        </a:rPr>
                        <a:t>/kWh</a:t>
                      </a:r>
                      <a:endParaRPr lang="en-US" sz="18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416048482"/>
                  </a:ext>
                </a:extLst>
              </a:tr>
            </a:tbl>
          </a:graphicData>
        </a:graphic>
      </p:graphicFrame>
      <p:pic>
        <p:nvPicPr>
          <p:cNvPr id="6" name="Picture 5">
            <a:extLst>
              <a:ext uri="{FF2B5EF4-FFF2-40B4-BE49-F238E27FC236}">
                <a16:creationId xmlns:a16="http://schemas.microsoft.com/office/drawing/2014/main" id="{480DB8BD-00AF-BF62-8BA0-981B084A384C}"/>
              </a:ext>
            </a:extLst>
          </p:cNvPr>
          <p:cNvPicPr>
            <a:picLocks noChangeAspect="1"/>
          </p:cNvPicPr>
          <p:nvPr/>
        </p:nvPicPr>
        <p:blipFill rotWithShape="1">
          <a:blip r:embed="rId5"/>
          <a:srcRect t="1057" r="1519"/>
          <a:stretch/>
        </p:blipFill>
        <p:spPr>
          <a:xfrm>
            <a:off x="0" y="1459832"/>
            <a:ext cx="8578516" cy="5398168"/>
          </a:xfrm>
          <a:prstGeom prst="rect">
            <a:avLst/>
          </a:prstGeom>
        </p:spPr>
      </p:pic>
      <p:sp>
        <p:nvSpPr>
          <p:cNvPr id="7" name="TextBox 6">
            <a:extLst>
              <a:ext uri="{FF2B5EF4-FFF2-40B4-BE49-F238E27FC236}">
                <a16:creationId xmlns:a16="http://schemas.microsoft.com/office/drawing/2014/main" id="{2B46D62D-D72F-381E-46BC-405307642488}"/>
              </a:ext>
            </a:extLst>
          </p:cNvPr>
          <p:cNvSpPr txBox="1"/>
          <p:nvPr/>
        </p:nvSpPr>
        <p:spPr>
          <a:xfrm>
            <a:off x="8734926" y="890337"/>
            <a:ext cx="2971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Current CA Utility Rates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 2023)</a:t>
            </a:r>
          </a:p>
        </p:txBody>
      </p:sp>
      <p:pic>
        <p:nvPicPr>
          <p:cNvPr id="3" name="Sonido grabado">
            <a:hlinkClick r:id="" action="ppaction://media"/>
            <a:extLst>
              <a:ext uri="{FF2B5EF4-FFF2-40B4-BE49-F238E27FC236}">
                <a16:creationId xmlns:a16="http://schemas.microsoft.com/office/drawing/2014/main" id="{032D2F9A-FC1D-4C89-F35D-6FF7C698AF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42845" y="706563"/>
            <a:ext cx="743493" cy="743493"/>
          </a:xfrm>
          <a:prstGeom prst="rect">
            <a:avLst/>
          </a:prstGeom>
        </p:spPr>
      </p:pic>
    </p:spTree>
    <p:extLst>
      <p:ext uri="{BB962C8B-B14F-4D97-AF65-F5344CB8AC3E}">
        <p14:creationId xmlns:p14="http://schemas.microsoft.com/office/powerpoint/2010/main" val="785319475"/>
      </p:ext>
    </p:extLst>
  </p:cSld>
  <p:clrMapOvr>
    <a:masterClrMapping/>
  </p:clrMapOvr>
  <mc:AlternateContent xmlns:mc="http://schemas.openxmlformats.org/markup-compatibility/2006" xmlns:p14="http://schemas.microsoft.com/office/powerpoint/2010/main">
    <mc:Choice Requires="p14">
      <p:transition spd="med" p14:dur="700" advTm="76540">
        <p:fade/>
      </p:transition>
    </mc:Choice>
    <mc:Fallback xmlns="">
      <p:transition spd="med" advTm="765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8AFA-58CA-7558-A858-44E684C826FD}"/>
              </a:ext>
            </a:extLst>
          </p:cNvPr>
          <p:cNvSpPr>
            <a:spLocks noGrp="1"/>
          </p:cNvSpPr>
          <p:nvPr>
            <p:ph type="title"/>
          </p:nvPr>
        </p:nvSpPr>
        <p:spPr/>
        <p:txBody>
          <a:bodyPr/>
          <a:lstStyle/>
          <a:p>
            <a:r>
              <a:rPr lang="en-US" dirty="0"/>
              <a:t>Cost Impacts of Water and Energy Efficiency and Operating Patterns</a:t>
            </a:r>
          </a:p>
        </p:txBody>
      </p:sp>
      <p:graphicFrame>
        <p:nvGraphicFramePr>
          <p:cNvPr id="4" name="Table 3">
            <a:extLst>
              <a:ext uri="{FF2B5EF4-FFF2-40B4-BE49-F238E27FC236}">
                <a16:creationId xmlns:a16="http://schemas.microsoft.com/office/drawing/2014/main" id="{C1FB34AF-20BE-E11D-02AE-36D20D8396A2}"/>
              </a:ext>
            </a:extLst>
          </p:cNvPr>
          <p:cNvGraphicFramePr>
            <a:graphicFrameLocks noGrp="1"/>
          </p:cNvGraphicFramePr>
          <p:nvPr>
            <p:extLst>
              <p:ext uri="{D42A27DB-BD31-4B8C-83A1-F6EECF244321}">
                <p14:modId xmlns:p14="http://schemas.microsoft.com/office/powerpoint/2010/main" val="1326433463"/>
              </p:ext>
            </p:extLst>
          </p:nvPr>
        </p:nvGraphicFramePr>
        <p:xfrm>
          <a:off x="980572" y="1729039"/>
          <a:ext cx="10230856" cy="1381760"/>
        </p:xfrm>
        <a:graphic>
          <a:graphicData uri="http://schemas.openxmlformats.org/drawingml/2006/table">
            <a:tbl>
              <a:tblPr firstRow="1" bandRow="1">
                <a:tableStyleId>{5C22544A-7EE6-4342-B048-85BDC9FD1C3A}</a:tableStyleId>
              </a:tblPr>
              <a:tblGrid>
                <a:gridCol w="1278857">
                  <a:extLst>
                    <a:ext uri="{9D8B030D-6E8A-4147-A177-3AD203B41FA5}">
                      <a16:colId xmlns:a16="http://schemas.microsoft.com/office/drawing/2014/main" val="3071493061"/>
                    </a:ext>
                  </a:extLst>
                </a:gridCol>
                <a:gridCol w="1496429">
                  <a:extLst>
                    <a:ext uri="{9D8B030D-6E8A-4147-A177-3AD203B41FA5}">
                      <a16:colId xmlns:a16="http://schemas.microsoft.com/office/drawing/2014/main" val="2474990454"/>
                    </a:ext>
                  </a:extLst>
                </a:gridCol>
                <a:gridCol w="1061285">
                  <a:extLst>
                    <a:ext uri="{9D8B030D-6E8A-4147-A177-3AD203B41FA5}">
                      <a16:colId xmlns:a16="http://schemas.microsoft.com/office/drawing/2014/main" val="4106841951"/>
                    </a:ext>
                  </a:extLst>
                </a:gridCol>
                <a:gridCol w="1278857">
                  <a:extLst>
                    <a:ext uri="{9D8B030D-6E8A-4147-A177-3AD203B41FA5}">
                      <a16:colId xmlns:a16="http://schemas.microsoft.com/office/drawing/2014/main" val="843593918"/>
                    </a:ext>
                  </a:extLst>
                </a:gridCol>
                <a:gridCol w="1278857">
                  <a:extLst>
                    <a:ext uri="{9D8B030D-6E8A-4147-A177-3AD203B41FA5}">
                      <a16:colId xmlns:a16="http://schemas.microsoft.com/office/drawing/2014/main" val="1868361719"/>
                    </a:ext>
                  </a:extLst>
                </a:gridCol>
                <a:gridCol w="1278857">
                  <a:extLst>
                    <a:ext uri="{9D8B030D-6E8A-4147-A177-3AD203B41FA5}">
                      <a16:colId xmlns:a16="http://schemas.microsoft.com/office/drawing/2014/main" val="2711587920"/>
                    </a:ext>
                  </a:extLst>
                </a:gridCol>
                <a:gridCol w="1278857">
                  <a:extLst>
                    <a:ext uri="{9D8B030D-6E8A-4147-A177-3AD203B41FA5}">
                      <a16:colId xmlns:a16="http://schemas.microsoft.com/office/drawing/2014/main" val="3467252192"/>
                    </a:ext>
                  </a:extLst>
                </a:gridCol>
                <a:gridCol w="1278857">
                  <a:extLst>
                    <a:ext uri="{9D8B030D-6E8A-4147-A177-3AD203B41FA5}">
                      <a16:colId xmlns:a16="http://schemas.microsoft.com/office/drawing/2014/main" val="228535283"/>
                    </a:ext>
                  </a:extLst>
                </a:gridCol>
              </a:tblGrid>
              <a:tr h="370840">
                <a:tc>
                  <a:txBody>
                    <a:bodyPr/>
                    <a:lstStyle/>
                    <a:p>
                      <a:r>
                        <a:rPr lang="en-US" dirty="0"/>
                        <a:t>Restaurant</a:t>
                      </a:r>
                    </a:p>
                  </a:txBody>
                  <a:tcPr/>
                </a:tc>
                <a:tc>
                  <a:txBody>
                    <a:bodyPr/>
                    <a:lstStyle/>
                    <a:p>
                      <a:r>
                        <a:rPr lang="en-US" dirty="0"/>
                        <a:t>Dishmachine Age (</a:t>
                      </a:r>
                      <a:r>
                        <a:rPr lang="en-US" dirty="0" err="1"/>
                        <a:t>yr</a:t>
                      </a:r>
                      <a:r>
                        <a:rPr lang="en-US" dirty="0"/>
                        <a:t>)</a:t>
                      </a:r>
                    </a:p>
                  </a:txBody>
                  <a:tcPr/>
                </a:tc>
                <a:tc>
                  <a:txBody>
                    <a:bodyPr/>
                    <a:lstStyle/>
                    <a:p>
                      <a:r>
                        <a:rPr lang="en-US" dirty="0"/>
                        <a:t># Meals Served</a:t>
                      </a:r>
                    </a:p>
                  </a:txBody>
                  <a:tcPr/>
                </a:tc>
                <a:tc>
                  <a:txBody>
                    <a:bodyPr/>
                    <a:lstStyle/>
                    <a:p>
                      <a:r>
                        <a:rPr lang="en-US" dirty="0"/>
                        <a:t>Hot Water Use (gal)</a:t>
                      </a:r>
                    </a:p>
                  </a:txBody>
                  <a:tcPr/>
                </a:tc>
                <a:tc>
                  <a:txBody>
                    <a:bodyPr/>
                    <a:lstStyle/>
                    <a:p>
                      <a:r>
                        <a:rPr lang="en-US" dirty="0"/>
                        <a:t>Gas Use (therm)</a:t>
                      </a:r>
                    </a:p>
                  </a:txBody>
                  <a:tcPr/>
                </a:tc>
                <a:tc>
                  <a:txBody>
                    <a:bodyPr/>
                    <a:lstStyle/>
                    <a:p>
                      <a:r>
                        <a:rPr lang="en-US" dirty="0"/>
                        <a:t>Electricity Use (kWh)</a:t>
                      </a:r>
                    </a:p>
                  </a:txBody>
                  <a:tcPr/>
                </a:tc>
                <a:tc>
                  <a:txBody>
                    <a:bodyPr/>
                    <a:lstStyle/>
                    <a:p>
                      <a:r>
                        <a:rPr lang="en-US" dirty="0"/>
                        <a:t>Utility Cost ($/day)</a:t>
                      </a:r>
                    </a:p>
                  </a:txBody>
                  <a:tcPr/>
                </a:tc>
                <a:tc>
                  <a:txBody>
                    <a:bodyPr/>
                    <a:lstStyle/>
                    <a:p>
                      <a:r>
                        <a:rPr lang="en-US" dirty="0"/>
                        <a:t>Cost per Meal</a:t>
                      </a:r>
                    </a:p>
                  </a:txBody>
                  <a:tcPr/>
                </a:tc>
                <a:extLst>
                  <a:ext uri="{0D108BD9-81ED-4DB2-BD59-A6C34878D82A}">
                    <a16:rowId xmlns:a16="http://schemas.microsoft.com/office/drawing/2014/main" val="889161332"/>
                  </a:ext>
                </a:extLst>
              </a:tr>
              <a:tr h="370840">
                <a:tc>
                  <a:txBody>
                    <a:bodyPr/>
                    <a:lstStyle/>
                    <a:p>
                      <a:r>
                        <a:rPr lang="en-US" dirty="0"/>
                        <a:t>A</a:t>
                      </a:r>
                    </a:p>
                  </a:txBody>
                  <a:tcPr/>
                </a:tc>
                <a:tc>
                  <a:txBody>
                    <a:bodyPr/>
                    <a:lstStyle/>
                    <a:p>
                      <a:r>
                        <a:rPr lang="en-US" dirty="0"/>
                        <a:t>3</a:t>
                      </a:r>
                    </a:p>
                  </a:txBody>
                  <a:tcPr/>
                </a:tc>
                <a:tc>
                  <a:txBody>
                    <a:bodyPr/>
                    <a:lstStyle/>
                    <a:p>
                      <a:r>
                        <a:rPr lang="en-US" dirty="0"/>
                        <a:t>503</a:t>
                      </a:r>
                    </a:p>
                  </a:txBody>
                  <a:tcPr/>
                </a:tc>
                <a:tc>
                  <a:txBody>
                    <a:bodyPr/>
                    <a:lstStyle/>
                    <a:p>
                      <a:r>
                        <a:rPr lang="en-US" dirty="0"/>
                        <a:t>674</a:t>
                      </a:r>
                    </a:p>
                  </a:txBody>
                  <a:tcPr/>
                </a:tc>
                <a:tc>
                  <a:txBody>
                    <a:bodyPr/>
                    <a:lstStyle/>
                    <a:p>
                      <a:r>
                        <a:rPr lang="en-US" dirty="0"/>
                        <a:t>9.8</a:t>
                      </a:r>
                    </a:p>
                  </a:txBody>
                  <a:tcPr/>
                </a:tc>
                <a:tc>
                  <a:txBody>
                    <a:bodyPr/>
                    <a:lstStyle/>
                    <a:p>
                      <a:r>
                        <a:rPr lang="en-US" dirty="0"/>
                        <a:t>150</a:t>
                      </a:r>
                    </a:p>
                  </a:txBody>
                  <a:tcPr/>
                </a:tc>
                <a:tc>
                  <a:txBody>
                    <a:bodyPr/>
                    <a:lstStyle/>
                    <a:p>
                      <a:r>
                        <a:rPr lang="en-US" dirty="0"/>
                        <a:t>$85.42</a:t>
                      </a:r>
                    </a:p>
                  </a:txBody>
                  <a:tcPr/>
                </a:tc>
                <a:tc>
                  <a:txBody>
                    <a:bodyPr/>
                    <a:lstStyle/>
                    <a:p>
                      <a:r>
                        <a:rPr lang="en-US" dirty="0"/>
                        <a:t>$0.17</a:t>
                      </a:r>
                    </a:p>
                  </a:txBody>
                  <a:tcPr/>
                </a:tc>
                <a:extLst>
                  <a:ext uri="{0D108BD9-81ED-4DB2-BD59-A6C34878D82A}">
                    <a16:rowId xmlns:a16="http://schemas.microsoft.com/office/drawing/2014/main" val="1623663189"/>
                  </a:ext>
                </a:extLst>
              </a:tr>
              <a:tr h="370840">
                <a:tc>
                  <a:txBody>
                    <a:bodyPr/>
                    <a:lstStyle/>
                    <a:p>
                      <a:r>
                        <a:rPr lang="en-US" dirty="0"/>
                        <a:t>B</a:t>
                      </a:r>
                    </a:p>
                  </a:txBody>
                  <a:tcPr/>
                </a:tc>
                <a:tc>
                  <a:txBody>
                    <a:bodyPr/>
                    <a:lstStyle/>
                    <a:p>
                      <a:r>
                        <a:rPr lang="en-US" dirty="0"/>
                        <a:t>&gt;5</a:t>
                      </a:r>
                    </a:p>
                  </a:txBody>
                  <a:tcPr/>
                </a:tc>
                <a:tc>
                  <a:txBody>
                    <a:bodyPr/>
                    <a:lstStyle/>
                    <a:p>
                      <a:r>
                        <a:rPr lang="en-US" dirty="0"/>
                        <a:t>495</a:t>
                      </a:r>
                    </a:p>
                  </a:txBody>
                  <a:tcPr/>
                </a:tc>
                <a:tc>
                  <a:txBody>
                    <a:bodyPr/>
                    <a:lstStyle/>
                    <a:p>
                      <a:r>
                        <a:rPr lang="en-US" dirty="0"/>
                        <a:t>1031</a:t>
                      </a:r>
                    </a:p>
                  </a:txBody>
                  <a:tcPr/>
                </a:tc>
                <a:tc>
                  <a:txBody>
                    <a:bodyPr/>
                    <a:lstStyle/>
                    <a:p>
                      <a:r>
                        <a:rPr lang="en-US" dirty="0"/>
                        <a:t>14.7</a:t>
                      </a:r>
                    </a:p>
                  </a:txBody>
                  <a:tcPr/>
                </a:tc>
                <a:tc>
                  <a:txBody>
                    <a:bodyPr/>
                    <a:lstStyle/>
                    <a:p>
                      <a:r>
                        <a:rPr lang="en-US" dirty="0"/>
                        <a:t>183</a:t>
                      </a:r>
                    </a:p>
                  </a:txBody>
                  <a:tcPr/>
                </a:tc>
                <a:tc>
                  <a:txBody>
                    <a:bodyPr/>
                    <a:lstStyle/>
                    <a:p>
                      <a:r>
                        <a:rPr lang="en-US" dirty="0"/>
                        <a:t>$121.48</a:t>
                      </a:r>
                    </a:p>
                  </a:txBody>
                  <a:tcPr/>
                </a:tc>
                <a:tc>
                  <a:txBody>
                    <a:bodyPr/>
                    <a:lstStyle/>
                    <a:p>
                      <a:r>
                        <a:rPr lang="en-US" dirty="0"/>
                        <a:t>$0.25</a:t>
                      </a:r>
                    </a:p>
                  </a:txBody>
                  <a:tcPr/>
                </a:tc>
                <a:extLst>
                  <a:ext uri="{0D108BD9-81ED-4DB2-BD59-A6C34878D82A}">
                    <a16:rowId xmlns:a16="http://schemas.microsoft.com/office/drawing/2014/main" val="3434757447"/>
                  </a:ext>
                </a:extLst>
              </a:tr>
            </a:tbl>
          </a:graphicData>
        </a:graphic>
      </p:graphicFrame>
      <p:graphicFrame>
        <p:nvGraphicFramePr>
          <p:cNvPr id="5" name="Table 4">
            <a:extLst>
              <a:ext uri="{FF2B5EF4-FFF2-40B4-BE49-F238E27FC236}">
                <a16:creationId xmlns:a16="http://schemas.microsoft.com/office/drawing/2014/main" id="{07D73701-9886-A5B4-9E5A-C36EE29D3294}"/>
              </a:ext>
            </a:extLst>
          </p:cNvPr>
          <p:cNvGraphicFramePr>
            <a:graphicFrameLocks noGrp="1"/>
          </p:cNvGraphicFramePr>
          <p:nvPr>
            <p:extLst>
              <p:ext uri="{D42A27DB-BD31-4B8C-83A1-F6EECF244321}">
                <p14:modId xmlns:p14="http://schemas.microsoft.com/office/powerpoint/2010/main" val="1608578853"/>
              </p:ext>
            </p:extLst>
          </p:nvPr>
        </p:nvGraphicFramePr>
        <p:xfrm>
          <a:off x="980572" y="3696903"/>
          <a:ext cx="10230856" cy="2468880"/>
        </p:xfrm>
        <a:graphic>
          <a:graphicData uri="http://schemas.openxmlformats.org/drawingml/2006/table">
            <a:tbl>
              <a:tblPr firstRow="1" bandRow="1">
                <a:tableStyleId>{5C22544A-7EE6-4342-B048-85BDC9FD1C3A}</a:tableStyleId>
              </a:tblPr>
              <a:tblGrid>
                <a:gridCol w="1278857">
                  <a:extLst>
                    <a:ext uri="{9D8B030D-6E8A-4147-A177-3AD203B41FA5}">
                      <a16:colId xmlns:a16="http://schemas.microsoft.com/office/drawing/2014/main" val="3071493061"/>
                    </a:ext>
                  </a:extLst>
                </a:gridCol>
                <a:gridCol w="1278857">
                  <a:extLst>
                    <a:ext uri="{9D8B030D-6E8A-4147-A177-3AD203B41FA5}">
                      <a16:colId xmlns:a16="http://schemas.microsoft.com/office/drawing/2014/main" val="2474990454"/>
                    </a:ext>
                  </a:extLst>
                </a:gridCol>
                <a:gridCol w="1278857">
                  <a:extLst>
                    <a:ext uri="{9D8B030D-6E8A-4147-A177-3AD203B41FA5}">
                      <a16:colId xmlns:a16="http://schemas.microsoft.com/office/drawing/2014/main" val="4106841951"/>
                    </a:ext>
                  </a:extLst>
                </a:gridCol>
                <a:gridCol w="1278857">
                  <a:extLst>
                    <a:ext uri="{9D8B030D-6E8A-4147-A177-3AD203B41FA5}">
                      <a16:colId xmlns:a16="http://schemas.microsoft.com/office/drawing/2014/main" val="843593918"/>
                    </a:ext>
                  </a:extLst>
                </a:gridCol>
                <a:gridCol w="1278857">
                  <a:extLst>
                    <a:ext uri="{9D8B030D-6E8A-4147-A177-3AD203B41FA5}">
                      <a16:colId xmlns:a16="http://schemas.microsoft.com/office/drawing/2014/main" val="1868361719"/>
                    </a:ext>
                  </a:extLst>
                </a:gridCol>
                <a:gridCol w="1278857">
                  <a:extLst>
                    <a:ext uri="{9D8B030D-6E8A-4147-A177-3AD203B41FA5}">
                      <a16:colId xmlns:a16="http://schemas.microsoft.com/office/drawing/2014/main" val="2711587920"/>
                    </a:ext>
                  </a:extLst>
                </a:gridCol>
                <a:gridCol w="1278857">
                  <a:extLst>
                    <a:ext uri="{9D8B030D-6E8A-4147-A177-3AD203B41FA5}">
                      <a16:colId xmlns:a16="http://schemas.microsoft.com/office/drawing/2014/main" val="3467252192"/>
                    </a:ext>
                  </a:extLst>
                </a:gridCol>
                <a:gridCol w="1278857">
                  <a:extLst>
                    <a:ext uri="{9D8B030D-6E8A-4147-A177-3AD203B41FA5}">
                      <a16:colId xmlns:a16="http://schemas.microsoft.com/office/drawing/2014/main" val="228535283"/>
                    </a:ext>
                  </a:extLst>
                </a:gridCol>
              </a:tblGrid>
              <a:tr h="370840">
                <a:tc>
                  <a:txBody>
                    <a:bodyPr/>
                    <a:lstStyle/>
                    <a:p>
                      <a:r>
                        <a:rPr lang="en-US" dirty="0"/>
                        <a:t>Meal Service</a:t>
                      </a:r>
                    </a:p>
                  </a:txBody>
                  <a:tcPr/>
                </a:tc>
                <a:tc>
                  <a:txBody>
                    <a:bodyPr/>
                    <a:lstStyle/>
                    <a:p>
                      <a:r>
                        <a:rPr lang="en-US" dirty="0"/>
                        <a:t># Meals Served</a:t>
                      </a:r>
                    </a:p>
                  </a:txBody>
                  <a:tcPr/>
                </a:tc>
                <a:tc>
                  <a:txBody>
                    <a:bodyPr/>
                    <a:lstStyle/>
                    <a:p>
                      <a:r>
                        <a:rPr lang="en-US" dirty="0"/>
                        <a:t>Hot Water Use (gal)</a:t>
                      </a:r>
                    </a:p>
                  </a:txBody>
                  <a:tcPr/>
                </a:tc>
                <a:tc>
                  <a:txBody>
                    <a:bodyPr/>
                    <a:lstStyle/>
                    <a:p>
                      <a:r>
                        <a:rPr lang="en-US" dirty="0"/>
                        <a:t>Gas Use (therm)</a:t>
                      </a:r>
                    </a:p>
                  </a:txBody>
                  <a:tcPr/>
                </a:tc>
                <a:tc>
                  <a:txBody>
                    <a:bodyPr/>
                    <a:lstStyle/>
                    <a:p>
                      <a:r>
                        <a:rPr lang="en-US" dirty="0"/>
                        <a:t>Electricity Use (kWh)</a:t>
                      </a:r>
                    </a:p>
                  </a:txBody>
                  <a:tcPr/>
                </a:tc>
                <a:tc>
                  <a:txBody>
                    <a:bodyPr/>
                    <a:lstStyle/>
                    <a:p>
                      <a:r>
                        <a:rPr lang="en-US" dirty="0"/>
                        <a:t>Utility Cost ($/day)</a:t>
                      </a:r>
                    </a:p>
                  </a:txBody>
                  <a:tcPr/>
                </a:tc>
                <a:tc>
                  <a:txBody>
                    <a:bodyPr/>
                    <a:lstStyle/>
                    <a:p>
                      <a:r>
                        <a:rPr lang="en-US" dirty="0"/>
                        <a:t>% Savings (Thursday/Wednesday)</a:t>
                      </a:r>
                    </a:p>
                  </a:txBody>
                  <a:tcPr/>
                </a:tc>
                <a:tc>
                  <a:txBody>
                    <a:bodyPr/>
                    <a:lstStyle/>
                    <a:p>
                      <a:r>
                        <a:rPr lang="en-US" dirty="0"/>
                        <a:t>Cost per Meal</a:t>
                      </a:r>
                    </a:p>
                  </a:txBody>
                  <a:tcPr/>
                </a:tc>
                <a:extLst>
                  <a:ext uri="{0D108BD9-81ED-4DB2-BD59-A6C34878D82A}">
                    <a16:rowId xmlns:a16="http://schemas.microsoft.com/office/drawing/2014/main" val="889161332"/>
                  </a:ext>
                </a:extLst>
              </a:tr>
              <a:tr h="370840">
                <a:tc>
                  <a:txBody>
                    <a:bodyPr/>
                    <a:lstStyle/>
                    <a:p>
                      <a:r>
                        <a:rPr lang="en-US" dirty="0"/>
                        <a:t>Wednesday Dinner</a:t>
                      </a:r>
                    </a:p>
                  </a:txBody>
                  <a:tcPr/>
                </a:tc>
                <a:tc>
                  <a:txBody>
                    <a:bodyPr/>
                    <a:lstStyle/>
                    <a:p>
                      <a:r>
                        <a:rPr lang="en-US" dirty="0"/>
                        <a:t>405</a:t>
                      </a:r>
                    </a:p>
                  </a:txBody>
                  <a:tcPr/>
                </a:tc>
                <a:tc>
                  <a:txBody>
                    <a:bodyPr/>
                    <a:lstStyle/>
                    <a:p>
                      <a:r>
                        <a:rPr lang="en-US" dirty="0"/>
                        <a:t>1129</a:t>
                      </a:r>
                    </a:p>
                  </a:txBody>
                  <a:tcPr/>
                </a:tc>
                <a:tc>
                  <a:txBody>
                    <a:bodyPr/>
                    <a:lstStyle/>
                    <a:p>
                      <a:r>
                        <a:rPr lang="en-US" dirty="0"/>
                        <a:t>13.1</a:t>
                      </a:r>
                    </a:p>
                  </a:txBody>
                  <a:tcPr/>
                </a:tc>
                <a:tc>
                  <a:txBody>
                    <a:bodyPr/>
                    <a:lstStyle/>
                    <a:p>
                      <a:r>
                        <a:rPr lang="en-US" dirty="0"/>
                        <a:t>132</a:t>
                      </a:r>
                    </a:p>
                  </a:txBody>
                  <a:tcPr/>
                </a:tc>
                <a:tc>
                  <a:txBody>
                    <a:bodyPr/>
                    <a:lstStyle/>
                    <a:p>
                      <a:r>
                        <a:rPr lang="en-US" dirty="0"/>
                        <a:t>$96.75</a:t>
                      </a:r>
                    </a:p>
                  </a:txBody>
                  <a:tcPr/>
                </a:tc>
                <a:tc>
                  <a:txBody>
                    <a:bodyPr/>
                    <a:lstStyle/>
                    <a:p>
                      <a:endParaRPr lang="en-US" dirty="0"/>
                    </a:p>
                  </a:txBody>
                  <a:tcPr/>
                </a:tc>
                <a:tc>
                  <a:txBody>
                    <a:bodyPr/>
                    <a:lstStyle/>
                    <a:p>
                      <a:r>
                        <a:rPr lang="en-US" dirty="0"/>
                        <a:t>$0.24</a:t>
                      </a:r>
                    </a:p>
                  </a:txBody>
                  <a:tcPr/>
                </a:tc>
                <a:extLst>
                  <a:ext uri="{0D108BD9-81ED-4DB2-BD59-A6C34878D82A}">
                    <a16:rowId xmlns:a16="http://schemas.microsoft.com/office/drawing/2014/main" val="1623663189"/>
                  </a:ext>
                </a:extLst>
              </a:tr>
              <a:tr h="370840">
                <a:tc>
                  <a:txBody>
                    <a:bodyPr/>
                    <a:lstStyle/>
                    <a:p>
                      <a:r>
                        <a:rPr lang="en-US" dirty="0"/>
                        <a:t>Thursday Dinner</a:t>
                      </a:r>
                    </a:p>
                  </a:txBody>
                  <a:tcPr/>
                </a:tc>
                <a:tc>
                  <a:txBody>
                    <a:bodyPr/>
                    <a:lstStyle/>
                    <a:p>
                      <a:r>
                        <a:rPr lang="en-US" dirty="0"/>
                        <a:t>412</a:t>
                      </a:r>
                    </a:p>
                  </a:txBody>
                  <a:tcPr/>
                </a:tc>
                <a:tc>
                  <a:txBody>
                    <a:bodyPr/>
                    <a:lstStyle/>
                    <a:p>
                      <a:r>
                        <a:rPr lang="en-US" dirty="0"/>
                        <a:t>488</a:t>
                      </a:r>
                    </a:p>
                  </a:txBody>
                  <a:tcPr/>
                </a:tc>
                <a:tc>
                  <a:txBody>
                    <a:bodyPr/>
                    <a:lstStyle/>
                    <a:p>
                      <a:r>
                        <a:rPr lang="en-US" dirty="0"/>
                        <a:t>5.6</a:t>
                      </a:r>
                    </a:p>
                  </a:txBody>
                  <a:tcPr/>
                </a:tc>
                <a:tc>
                  <a:txBody>
                    <a:bodyPr/>
                    <a:lstStyle/>
                    <a:p>
                      <a:r>
                        <a:rPr lang="en-US" dirty="0"/>
                        <a:t>107</a:t>
                      </a:r>
                    </a:p>
                  </a:txBody>
                  <a:tcPr/>
                </a:tc>
                <a:tc>
                  <a:txBody>
                    <a:bodyPr/>
                    <a:lstStyle/>
                    <a:p>
                      <a:r>
                        <a:rPr lang="en-US" dirty="0"/>
                        <a:t>$61.22</a:t>
                      </a:r>
                    </a:p>
                  </a:txBody>
                  <a:tcPr/>
                </a:tc>
                <a:tc>
                  <a:txBody>
                    <a:bodyPr/>
                    <a:lstStyle/>
                    <a:p>
                      <a:r>
                        <a:rPr lang="en-US" dirty="0"/>
                        <a:t>37%</a:t>
                      </a:r>
                    </a:p>
                  </a:txBody>
                  <a:tcPr/>
                </a:tc>
                <a:tc>
                  <a:txBody>
                    <a:bodyPr/>
                    <a:lstStyle/>
                    <a:p>
                      <a:r>
                        <a:rPr lang="en-US" dirty="0"/>
                        <a:t>$0.15</a:t>
                      </a:r>
                    </a:p>
                  </a:txBody>
                  <a:tcPr/>
                </a:tc>
                <a:extLst>
                  <a:ext uri="{0D108BD9-81ED-4DB2-BD59-A6C34878D82A}">
                    <a16:rowId xmlns:a16="http://schemas.microsoft.com/office/drawing/2014/main" val="3434757447"/>
                  </a:ext>
                </a:extLst>
              </a:tr>
            </a:tbl>
          </a:graphicData>
        </a:graphic>
      </p:graphicFrame>
      <p:pic>
        <p:nvPicPr>
          <p:cNvPr id="7" name="Sonido grabado">
            <a:hlinkClick r:id="" action="ppaction://media"/>
            <a:extLst>
              <a:ext uri="{FF2B5EF4-FFF2-40B4-BE49-F238E27FC236}">
                <a16:creationId xmlns:a16="http://schemas.microsoft.com/office/drawing/2014/main" id="{B6EECEF6-C823-5D10-B2D0-4C8264D78B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0485" y="1082728"/>
            <a:ext cx="487363" cy="487363"/>
          </a:xfrm>
          <a:prstGeom prst="rect">
            <a:avLst/>
          </a:prstGeom>
        </p:spPr>
      </p:pic>
    </p:spTree>
    <p:extLst>
      <p:ext uri="{BB962C8B-B14F-4D97-AF65-F5344CB8AC3E}">
        <p14:creationId xmlns:p14="http://schemas.microsoft.com/office/powerpoint/2010/main" val="415940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A174-961F-B3E9-708E-F3433444A928}"/>
              </a:ext>
            </a:extLst>
          </p:cNvPr>
          <p:cNvSpPr>
            <a:spLocks noGrp="1"/>
          </p:cNvSpPr>
          <p:nvPr>
            <p:ph type="title"/>
          </p:nvPr>
        </p:nvSpPr>
        <p:spPr/>
        <p:txBody>
          <a:bodyPr/>
          <a:lstStyle/>
          <a:p>
            <a:r>
              <a:rPr lang="en-US" dirty="0"/>
              <a:t>Operator’s Path for Savings</a:t>
            </a:r>
          </a:p>
        </p:txBody>
      </p:sp>
      <p:sp>
        <p:nvSpPr>
          <p:cNvPr id="4" name="Rectangle: Rounded Corners 3">
            <a:extLst>
              <a:ext uri="{FF2B5EF4-FFF2-40B4-BE49-F238E27FC236}">
                <a16:creationId xmlns:a16="http://schemas.microsoft.com/office/drawing/2014/main" id="{D6A05A25-761A-E300-9248-92813A2117A2}"/>
              </a:ext>
            </a:extLst>
          </p:cNvPr>
          <p:cNvSpPr/>
          <p:nvPr/>
        </p:nvSpPr>
        <p:spPr>
          <a:xfrm>
            <a:off x="838200" y="1690688"/>
            <a:ext cx="3503140" cy="1843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Commission new equipment and systems properly</a:t>
            </a:r>
          </a:p>
        </p:txBody>
      </p:sp>
      <p:sp>
        <p:nvSpPr>
          <p:cNvPr id="5" name="Rectangle: Rounded Corners 4">
            <a:extLst>
              <a:ext uri="{FF2B5EF4-FFF2-40B4-BE49-F238E27FC236}">
                <a16:creationId xmlns:a16="http://schemas.microsoft.com/office/drawing/2014/main" id="{A1578C92-D340-208A-B3BD-1B0269E6CACB}"/>
              </a:ext>
            </a:extLst>
          </p:cNvPr>
          <p:cNvSpPr/>
          <p:nvPr/>
        </p:nvSpPr>
        <p:spPr>
          <a:xfrm>
            <a:off x="5385485" y="1764189"/>
            <a:ext cx="2627871" cy="791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Operate systems efficiently</a:t>
            </a:r>
          </a:p>
        </p:txBody>
      </p:sp>
      <p:sp>
        <p:nvSpPr>
          <p:cNvPr id="6" name="Rectangle: Rounded Corners 5">
            <a:extLst>
              <a:ext uri="{FF2B5EF4-FFF2-40B4-BE49-F238E27FC236}">
                <a16:creationId xmlns:a16="http://schemas.microsoft.com/office/drawing/2014/main" id="{15D50002-4669-EB93-F6CF-4AC686BDA09D}"/>
              </a:ext>
            </a:extLst>
          </p:cNvPr>
          <p:cNvSpPr/>
          <p:nvPr/>
        </p:nvSpPr>
        <p:spPr>
          <a:xfrm>
            <a:off x="8789775" y="1764189"/>
            <a:ext cx="2959445" cy="791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Train Staff Well</a:t>
            </a:r>
          </a:p>
        </p:txBody>
      </p:sp>
      <p:sp>
        <p:nvSpPr>
          <p:cNvPr id="7" name="Rectangle: Rounded Corners 6">
            <a:extLst>
              <a:ext uri="{FF2B5EF4-FFF2-40B4-BE49-F238E27FC236}">
                <a16:creationId xmlns:a16="http://schemas.microsoft.com/office/drawing/2014/main" id="{FD9A9AC8-D888-734A-26B1-9F355451C757}"/>
              </a:ext>
            </a:extLst>
          </p:cNvPr>
          <p:cNvSpPr/>
          <p:nvPr/>
        </p:nvSpPr>
        <p:spPr>
          <a:xfrm>
            <a:off x="6699421" y="3901839"/>
            <a:ext cx="2827638" cy="9198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Maintain systems and specify preventative maintenance</a:t>
            </a:r>
          </a:p>
        </p:txBody>
      </p:sp>
      <p:sp>
        <p:nvSpPr>
          <p:cNvPr id="8" name="Rectangle: Rounded Corners 7">
            <a:extLst>
              <a:ext uri="{FF2B5EF4-FFF2-40B4-BE49-F238E27FC236}">
                <a16:creationId xmlns:a16="http://schemas.microsoft.com/office/drawing/2014/main" id="{5CAED447-8FD5-0762-64A5-69A44F41B1EB}"/>
              </a:ext>
            </a:extLst>
          </p:cNvPr>
          <p:cNvSpPr/>
          <p:nvPr/>
        </p:nvSpPr>
        <p:spPr>
          <a:xfrm>
            <a:off x="2589770" y="5105634"/>
            <a:ext cx="3892380" cy="1500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Specify efficient equipment for replacing on burnout or pre-burnout retrofit</a:t>
            </a:r>
          </a:p>
        </p:txBody>
      </p:sp>
      <p:cxnSp>
        <p:nvCxnSpPr>
          <p:cNvPr id="12" name="Straight Arrow Connector 11">
            <a:extLst>
              <a:ext uri="{FF2B5EF4-FFF2-40B4-BE49-F238E27FC236}">
                <a16:creationId xmlns:a16="http://schemas.microsoft.com/office/drawing/2014/main" id="{E8F07F6D-5E84-FD7E-9523-EBD2EE490050}"/>
              </a:ext>
            </a:extLst>
          </p:cNvPr>
          <p:cNvCxnSpPr>
            <a:stCxn id="4" idx="3"/>
            <a:endCxn id="5" idx="1"/>
          </p:cNvCxnSpPr>
          <p:nvPr/>
        </p:nvCxnSpPr>
        <p:spPr>
          <a:xfrm flipV="1">
            <a:off x="4341340" y="2160119"/>
            <a:ext cx="1044145" cy="4522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72BF01-816C-5618-040E-5B42753F99DF}"/>
              </a:ext>
            </a:extLst>
          </p:cNvPr>
          <p:cNvCxnSpPr>
            <a:stCxn id="5" idx="2"/>
            <a:endCxn id="7" idx="0"/>
          </p:cNvCxnSpPr>
          <p:nvPr/>
        </p:nvCxnSpPr>
        <p:spPr>
          <a:xfrm>
            <a:off x="6699421" y="2556049"/>
            <a:ext cx="1413819" cy="1345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48DE63-8761-E55C-9F5D-AC72E8E9575E}"/>
              </a:ext>
            </a:extLst>
          </p:cNvPr>
          <p:cNvCxnSpPr>
            <a:stCxn id="6" idx="2"/>
            <a:endCxn id="7" idx="0"/>
          </p:cNvCxnSpPr>
          <p:nvPr/>
        </p:nvCxnSpPr>
        <p:spPr>
          <a:xfrm flipH="1">
            <a:off x="8113240" y="2556049"/>
            <a:ext cx="2156258" cy="1345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AB007C0-09E2-B3CD-EE16-A9576A7846EC}"/>
              </a:ext>
            </a:extLst>
          </p:cNvPr>
          <p:cNvCxnSpPr>
            <a:stCxn id="7" idx="2"/>
            <a:endCxn id="8" idx="3"/>
          </p:cNvCxnSpPr>
          <p:nvPr/>
        </p:nvCxnSpPr>
        <p:spPr>
          <a:xfrm flipH="1">
            <a:off x="6482150" y="4821711"/>
            <a:ext cx="1631090" cy="1034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8F3B37E-7784-722C-03C9-24E57ABBF0B6}"/>
              </a:ext>
            </a:extLst>
          </p:cNvPr>
          <p:cNvCxnSpPr>
            <a:stCxn id="8" idx="1"/>
            <a:endCxn id="4" idx="2"/>
          </p:cNvCxnSpPr>
          <p:nvPr/>
        </p:nvCxnSpPr>
        <p:spPr>
          <a:xfrm flipV="1">
            <a:off x="2589770" y="3534032"/>
            <a:ext cx="0" cy="23219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Plus Sign 22">
            <a:extLst>
              <a:ext uri="{FF2B5EF4-FFF2-40B4-BE49-F238E27FC236}">
                <a16:creationId xmlns:a16="http://schemas.microsoft.com/office/drawing/2014/main" id="{705A9C07-D88E-A791-B166-67E448CC227C}"/>
              </a:ext>
            </a:extLst>
          </p:cNvPr>
          <p:cNvSpPr/>
          <p:nvPr/>
        </p:nvSpPr>
        <p:spPr>
          <a:xfrm>
            <a:off x="8204886" y="2026508"/>
            <a:ext cx="321276" cy="30891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onido grabado">
            <a:hlinkClick r:id="" action="ppaction://media"/>
            <a:extLst>
              <a:ext uri="{FF2B5EF4-FFF2-40B4-BE49-F238E27FC236}">
                <a16:creationId xmlns:a16="http://schemas.microsoft.com/office/drawing/2014/main" id="{72224369-F257-2EF1-0895-04307450A8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4614" y="693677"/>
            <a:ext cx="584889" cy="584889"/>
          </a:xfrm>
          <a:prstGeom prst="rect">
            <a:avLst/>
          </a:prstGeom>
        </p:spPr>
      </p:pic>
    </p:spTree>
    <p:extLst>
      <p:ext uri="{BB962C8B-B14F-4D97-AF65-F5344CB8AC3E}">
        <p14:creationId xmlns:p14="http://schemas.microsoft.com/office/powerpoint/2010/main" val="2824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1: Commissioning</a:t>
            </a:r>
            <a:endParaRPr lang="en-US" sz="5400" dirty="0">
              <a:latin typeface="Arial Black" panose="020B0A04020102020204" pitchFamily="34" charset="0"/>
            </a:endParaRPr>
          </a:p>
        </p:txBody>
      </p:sp>
      <p:pic>
        <p:nvPicPr>
          <p:cNvPr id="5" name="Sonido grabado">
            <a:hlinkClick r:id="" action="ppaction://media"/>
            <a:extLst>
              <a:ext uri="{FF2B5EF4-FFF2-40B4-BE49-F238E27FC236}">
                <a16:creationId xmlns:a16="http://schemas.microsoft.com/office/drawing/2014/main" id="{EA8BCCA5-4102-2346-1312-53E540DB6E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03386" y="3860269"/>
            <a:ext cx="785228" cy="785228"/>
          </a:xfrm>
          <a:prstGeom prst="rect">
            <a:avLst/>
          </a:prstGeom>
        </p:spPr>
      </p:pic>
    </p:spTree>
    <p:extLst>
      <p:ext uri="{BB962C8B-B14F-4D97-AF65-F5344CB8AC3E}">
        <p14:creationId xmlns:p14="http://schemas.microsoft.com/office/powerpoint/2010/main" val="2366960744"/>
      </p:ext>
    </p:extLst>
  </p:cSld>
  <p:clrMapOvr>
    <a:masterClrMapping/>
  </p:clrMapOvr>
  <mc:AlternateContent xmlns:mc="http://schemas.openxmlformats.org/markup-compatibility/2006" xmlns:p14="http://schemas.microsoft.com/office/powerpoint/2010/main">
    <mc:Choice Requires="p14">
      <p:transition spd="med" p14:dur="700" advTm="3808">
        <p:fade/>
      </p:transition>
    </mc:Choice>
    <mc:Fallback xmlns="">
      <p:transition spd="med" advTm="38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0E24-DCC6-2E75-E92B-EA1E8F68BD0F}"/>
              </a:ext>
            </a:extLst>
          </p:cNvPr>
          <p:cNvSpPr>
            <a:spLocks noGrp="1"/>
          </p:cNvSpPr>
          <p:nvPr>
            <p:ph type="title"/>
          </p:nvPr>
        </p:nvSpPr>
        <p:spPr/>
        <p:txBody>
          <a:bodyPr/>
          <a:lstStyle/>
          <a:p>
            <a:r>
              <a:rPr lang="en-US" dirty="0"/>
              <a:t>Commissioning a Dishmachine</a:t>
            </a:r>
          </a:p>
        </p:txBody>
      </p:sp>
      <p:sp>
        <p:nvSpPr>
          <p:cNvPr id="3" name="Content Placeholder 2">
            <a:extLst>
              <a:ext uri="{FF2B5EF4-FFF2-40B4-BE49-F238E27FC236}">
                <a16:creationId xmlns:a16="http://schemas.microsoft.com/office/drawing/2014/main" id="{46BF134C-DC4A-1824-9142-A1D4C796FBBC}"/>
              </a:ext>
            </a:extLst>
          </p:cNvPr>
          <p:cNvSpPr>
            <a:spLocks noGrp="1"/>
          </p:cNvSpPr>
          <p:nvPr>
            <p:ph idx="1"/>
          </p:nvPr>
        </p:nvSpPr>
        <p:spPr>
          <a:xfrm>
            <a:off x="838200" y="1825625"/>
            <a:ext cx="4519863" cy="4351338"/>
          </a:xfrm>
        </p:spPr>
        <p:txBody>
          <a:bodyPr/>
          <a:lstStyle/>
          <a:p>
            <a:pPr marL="0" indent="0">
              <a:buNone/>
            </a:pPr>
            <a:r>
              <a:rPr lang="en-US" b="1" dirty="0"/>
              <a:t>Commissioner should check:</a:t>
            </a:r>
          </a:p>
          <a:p>
            <a:r>
              <a:rPr lang="en-US" dirty="0"/>
              <a:t>Tank Temp</a:t>
            </a:r>
          </a:p>
          <a:p>
            <a:r>
              <a:rPr lang="en-US" dirty="0"/>
              <a:t>Rinse Temp</a:t>
            </a:r>
          </a:p>
          <a:p>
            <a:r>
              <a:rPr lang="en-US" dirty="0"/>
              <a:t>Inlet Hot Water Temp</a:t>
            </a:r>
          </a:p>
          <a:p>
            <a:r>
              <a:rPr lang="en-US" dirty="0"/>
              <a:t>Inlet Cold Water Temp</a:t>
            </a:r>
          </a:p>
          <a:p>
            <a:r>
              <a:rPr lang="en-US" dirty="0"/>
              <a:t>Exhaust Flow Rate</a:t>
            </a:r>
          </a:p>
          <a:p>
            <a:r>
              <a:rPr lang="en-US" dirty="0"/>
              <a:t>Rinse Pressure</a:t>
            </a:r>
          </a:p>
          <a:p>
            <a:r>
              <a:rPr lang="en-US" dirty="0"/>
              <a:t>Input Hot Water Pressure</a:t>
            </a:r>
          </a:p>
        </p:txBody>
      </p:sp>
      <p:sp>
        <p:nvSpPr>
          <p:cNvPr id="4" name="Content Placeholder 2">
            <a:extLst>
              <a:ext uri="{FF2B5EF4-FFF2-40B4-BE49-F238E27FC236}">
                <a16:creationId xmlns:a16="http://schemas.microsoft.com/office/drawing/2014/main" id="{DD80D3A5-422B-EB81-B32F-8F746C4E1A56}"/>
              </a:ext>
            </a:extLst>
          </p:cNvPr>
          <p:cNvSpPr txBox="1">
            <a:spLocks/>
          </p:cNvSpPr>
          <p:nvPr/>
        </p:nvSpPr>
        <p:spPr>
          <a:xfrm>
            <a:off x="4401554" y="3892694"/>
            <a:ext cx="4640180" cy="1615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Input Voltage and Amperage</a:t>
            </a:r>
          </a:p>
          <a:p>
            <a:r>
              <a:rPr lang="en-US" dirty="0"/>
              <a:t>Rinse water consumption</a:t>
            </a:r>
          </a:p>
          <a:p>
            <a:r>
              <a:rPr lang="en-US" dirty="0"/>
              <a:t>Chemical Consumption</a:t>
            </a:r>
          </a:p>
        </p:txBody>
      </p:sp>
      <p:pic>
        <p:nvPicPr>
          <p:cNvPr id="5" name="Picture 6">
            <a:extLst>
              <a:ext uri="{FF2B5EF4-FFF2-40B4-BE49-F238E27FC236}">
                <a16:creationId xmlns:a16="http://schemas.microsoft.com/office/drawing/2014/main" id="{ADDE1E5A-FC7F-FEAC-C99E-8C451EE830D9}"/>
              </a:ext>
            </a:extLst>
          </p:cNvPr>
          <p:cNvPicPr>
            <a:picLocks noChangeAspect="1" noChangeArrowheads="1"/>
          </p:cNvPicPr>
          <p:nvPr/>
        </p:nvPicPr>
        <p:blipFill rotWithShape="1">
          <a:blip r:embed="rId7" cstate="print"/>
          <a:srcRect l="3860" r="13573"/>
          <a:stretch/>
        </p:blipFill>
        <p:spPr bwMode="auto">
          <a:xfrm>
            <a:off x="9154030" y="1488765"/>
            <a:ext cx="2508758" cy="4903847"/>
          </a:xfrm>
          <a:prstGeom prst="rect">
            <a:avLst/>
          </a:prstGeom>
          <a:noFill/>
          <a:ln w="9525">
            <a:noFill/>
            <a:miter lim="800000"/>
            <a:headEnd/>
            <a:tailEnd/>
          </a:ln>
        </p:spPr>
      </p:pic>
      <p:pic>
        <p:nvPicPr>
          <p:cNvPr id="1026" name="Picture 2" descr="Pressure Test Products - Pressure Gauge - 40 MPa - Hydracheck">
            <a:extLst>
              <a:ext uri="{FF2B5EF4-FFF2-40B4-BE49-F238E27FC236}">
                <a16:creationId xmlns:a16="http://schemas.microsoft.com/office/drawing/2014/main" id="{E35BC95A-1C6B-843C-A1E4-DEBE09D794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730" y="1394075"/>
            <a:ext cx="2526632" cy="2526632"/>
          </a:xfrm>
          <a:prstGeom prst="rect">
            <a:avLst/>
          </a:prstGeom>
          <a:noFill/>
          <a:extLst>
            <a:ext uri="{909E8E84-426E-40DD-AFC4-6F175D3DCCD1}">
              <a14:hiddenFill xmlns:a14="http://schemas.microsoft.com/office/drawing/2010/main">
                <a:solidFill>
                  <a:srgbClr val="FFFFFF"/>
                </a:solidFill>
              </a14:hiddenFill>
            </a:ext>
          </a:extLst>
        </p:spPr>
      </p:pic>
      <p:pic>
        <p:nvPicPr>
          <p:cNvPr id="8" name="Sonido grabado">
            <a:hlinkClick r:id="" action="ppaction://media"/>
            <a:extLst>
              <a:ext uri="{FF2B5EF4-FFF2-40B4-BE49-F238E27FC236}">
                <a16:creationId xmlns:a16="http://schemas.microsoft.com/office/drawing/2014/main" id="{3B0DCCBE-C622-1D68-1748-D8E842BA0B7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58800" y="465388"/>
            <a:ext cx="670564" cy="670564"/>
          </a:xfrm>
          <a:prstGeom prst="rect">
            <a:avLst/>
          </a:prstGeom>
        </p:spPr>
      </p:pic>
      <p:pic>
        <p:nvPicPr>
          <p:cNvPr id="9" name="Sonido grabado">
            <a:hlinkClick r:id="" action="ppaction://media"/>
            <a:extLst>
              <a:ext uri="{FF2B5EF4-FFF2-40B4-BE49-F238E27FC236}">
                <a16:creationId xmlns:a16="http://schemas.microsoft.com/office/drawing/2014/main" id="{0D3D3993-FCA0-C62C-7702-CDFE05254BC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 y="465388"/>
            <a:ext cx="670564" cy="670564"/>
          </a:xfrm>
          <a:prstGeom prst="rect">
            <a:avLst/>
          </a:prstGeom>
        </p:spPr>
      </p:pic>
    </p:spTree>
    <p:extLst>
      <p:ext uri="{BB962C8B-B14F-4D97-AF65-F5344CB8AC3E}">
        <p14:creationId xmlns:p14="http://schemas.microsoft.com/office/powerpoint/2010/main" val="894197153"/>
      </p:ext>
    </p:extLst>
  </p:cSld>
  <p:clrMapOvr>
    <a:masterClrMapping/>
  </p:clrMapOvr>
  <mc:AlternateContent xmlns:mc="http://schemas.openxmlformats.org/markup-compatibility/2006" xmlns:p14="http://schemas.microsoft.com/office/powerpoint/2010/main">
    <mc:Choice Requires="p14">
      <p:transition spd="med" p14:dur="700" advTm="74055">
        <p:fade/>
      </p:transition>
    </mc:Choice>
    <mc:Fallback xmlns="">
      <p:transition spd="med" advTm="740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1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3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cket and weigh test procedure&#10;&#10;Description automatically generated">
            <a:extLst>
              <a:ext uri="{FF2B5EF4-FFF2-40B4-BE49-F238E27FC236}">
                <a16:creationId xmlns:a16="http://schemas.microsoft.com/office/drawing/2014/main" id="{20AF025E-C1FE-D68C-46D2-5A864849CD2A}"/>
              </a:ext>
            </a:extLst>
          </p:cNvPr>
          <p:cNvPicPr>
            <a:picLocks noChangeAspect="1"/>
          </p:cNvPicPr>
          <p:nvPr/>
        </p:nvPicPr>
        <p:blipFill rotWithShape="1">
          <a:blip r:embed="rId5">
            <a:extLst>
              <a:ext uri="{28A0092B-C50C-407E-A947-70E740481C1C}">
                <a14:useLocalDpi xmlns:a14="http://schemas.microsoft.com/office/drawing/2010/main" val="0"/>
              </a:ext>
            </a:extLst>
          </a:blip>
          <a:srcRect l="1942"/>
          <a:stretch/>
        </p:blipFill>
        <p:spPr>
          <a:xfrm>
            <a:off x="-449179" y="1"/>
            <a:ext cx="12641179" cy="6858000"/>
          </a:xfrm>
          <a:prstGeom prst="rect">
            <a:avLst/>
          </a:prstGeom>
        </p:spPr>
      </p:pic>
      <p:pic>
        <p:nvPicPr>
          <p:cNvPr id="3" name="Picture 2" descr="2.5 Qt. Bucket RG580/12 - The Home Depot">
            <a:extLst>
              <a:ext uri="{FF2B5EF4-FFF2-40B4-BE49-F238E27FC236}">
                <a16:creationId xmlns:a16="http://schemas.microsoft.com/office/drawing/2014/main" id="{06273938-7906-95F6-2B31-EB957C004A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50" r="7894"/>
          <a:stretch/>
        </p:blipFill>
        <p:spPr bwMode="auto">
          <a:xfrm>
            <a:off x="9241914" y="3429000"/>
            <a:ext cx="1179647" cy="1364445"/>
          </a:xfrm>
          <a:prstGeom prst="rect">
            <a:avLst/>
          </a:prstGeom>
          <a:noFill/>
          <a:extLst>
            <a:ext uri="{909E8E84-426E-40DD-AFC4-6F175D3DCCD1}">
              <a14:hiddenFill xmlns:a14="http://schemas.microsoft.com/office/drawing/2010/main">
                <a:solidFill>
                  <a:srgbClr val="FFFFFF"/>
                </a:solidFill>
              </a14:hiddenFill>
            </a:ext>
          </a:extLst>
        </p:spPr>
      </p:pic>
      <p:pic>
        <p:nvPicPr>
          <p:cNvPr id="4" name="Sonido grabado">
            <a:hlinkClick r:id="" action="ppaction://media"/>
            <a:extLst>
              <a:ext uri="{FF2B5EF4-FFF2-40B4-BE49-F238E27FC236}">
                <a16:creationId xmlns:a16="http://schemas.microsoft.com/office/drawing/2014/main" id="{BAC79A11-1038-84DD-EFD9-D9AB4E6646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4071" y="179908"/>
            <a:ext cx="649028" cy="649028"/>
          </a:xfrm>
          <a:prstGeom prst="rect">
            <a:avLst/>
          </a:prstGeom>
        </p:spPr>
      </p:pic>
    </p:spTree>
    <p:extLst>
      <p:ext uri="{BB962C8B-B14F-4D97-AF65-F5344CB8AC3E}">
        <p14:creationId xmlns:p14="http://schemas.microsoft.com/office/powerpoint/2010/main" val="374391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D8DBE-77B8-D41B-35D0-6F39EC123E27}"/>
              </a:ext>
            </a:extLst>
          </p:cNvPr>
          <p:cNvSpPr>
            <a:spLocks noGrp="1"/>
          </p:cNvSpPr>
          <p:nvPr>
            <p:ph type="title"/>
          </p:nvPr>
        </p:nvSpPr>
        <p:spPr/>
        <p:txBody>
          <a:bodyPr/>
          <a:lstStyle/>
          <a:p>
            <a:r>
              <a:rPr lang="en-US" dirty="0"/>
              <a:t>Commissioning a new Hot Water System</a:t>
            </a:r>
          </a:p>
        </p:txBody>
      </p:sp>
      <p:sp>
        <p:nvSpPr>
          <p:cNvPr id="3" name="Content Placeholder 2">
            <a:extLst>
              <a:ext uri="{FF2B5EF4-FFF2-40B4-BE49-F238E27FC236}">
                <a16:creationId xmlns:a16="http://schemas.microsoft.com/office/drawing/2014/main" id="{84FC3FF3-F6D5-86E6-B951-8228A8818E1F}"/>
              </a:ext>
            </a:extLst>
          </p:cNvPr>
          <p:cNvSpPr>
            <a:spLocks noGrp="1"/>
          </p:cNvSpPr>
          <p:nvPr>
            <p:ph idx="1"/>
          </p:nvPr>
        </p:nvSpPr>
        <p:spPr>
          <a:xfrm>
            <a:off x="838200" y="1825625"/>
            <a:ext cx="6396789" cy="4351338"/>
          </a:xfrm>
        </p:spPr>
        <p:txBody>
          <a:bodyPr/>
          <a:lstStyle/>
          <a:p>
            <a:r>
              <a:rPr lang="en-US" dirty="0"/>
              <a:t>Adequate hot water delivery at all fixtures</a:t>
            </a:r>
          </a:p>
          <a:p>
            <a:r>
              <a:rPr lang="en-US" dirty="0"/>
              <a:t>Record wait times at lavatory hand sinks</a:t>
            </a:r>
          </a:p>
          <a:p>
            <a:r>
              <a:rPr lang="en-US" dirty="0"/>
              <a:t>Record water temperature at major points of use</a:t>
            </a:r>
          </a:p>
          <a:p>
            <a:r>
              <a:rPr lang="en-US" dirty="0"/>
              <a:t>Record wait times at any remote fixture</a:t>
            </a:r>
          </a:p>
          <a:p>
            <a:r>
              <a:rPr lang="en-US" dirty="0"/>
              <a:t>Check operating flow rates at all fixtures</a:t>
            </a:r>
          </a:p>
          <a:p>
            <a:r>
              <a:rPr lang="en-US" dirty="0"/>
              <a:t>Operate two biggest flow rate fixtures simultaneously</a:t>
            </a:r>
          </a:p>
        </p:txBody>
      </p:sp>
      <p:pic>
        <p:nvPicPr>
          <p:cNvPr id="4" name="Picture 3" descr="Chart, bar chart&#10;&#10;Description automatically generated">
            <a:extLst>
              <a:ext uri="{FF2B5EF4-FFF2-40B4-BE49-F238E27FC236}">
                <a16:creationId xmlns:a16="http://schemas.microsoft.com/office/drawing/2014/main" id="{6168F925-03F6-7731-91A7-D86A15917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4" y="1297873"/>
            <a:ext cx="3638136" cy="2705986"/>
          </a:xfrm>
          <a:prstGeom prst="rect">
            <a:avLst/>
          </a:prstGeom>
        </p:spPr>
      </p:pic>
      <p:pic>
        <p:nvPicPr>
          <p:cNvPr id="5" name="Picture 4" descr="Graphical user interface, chart&#10;&#10;Description automatically generated">
            <a:extLst>
              <a:ext uri="{FF2B5EF4-FFF2-40B4-BE49-F238E27FC236}">
                <a16:creationId xmlns:a16="http://schemas.microsoft.com/office/drawing/2014/main" id="{E266D3DD-63C8-0456-EEAD-FA6FC76124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5664" y="4152014"/>
            <a:ext cx="3638136" cy="2705986"/>
          </a:xfrm>
          <a:prstGeom prst="rect">
            <a:avLst/>
          </a:prstGeom>
        </p:spPr>
      </p:pic>
      <p:pic>
        <p:nvPicPr>
          <p:cNvPr id="7" name="Sonido grabado">
            <a:hlinkClick r:id="" action="ppaction://media"/>
            <a:extLst>
              <a:ext uri="{FF2B5EF4-FFF2-40B4-BE49-F238E27FC236}">
                <a16:creationId xmlns:a16="http://schemas.microsoft.com/office/drawing/2014/main" id="{E5BCFCD3-5D54-62EF-DC4D-A9FCBD8E50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8946" y="693595"/>
            <a:ext cx="709708" cy="709708"/>
          </a:xfrm>
          <a:prstGeom prst="rect">
            <a:avLst/>
          </a:prstGeom>
        </p:spPr>
      </p:pic>
    </p:spTree>
    <p:extLst>
      <p:ext uri="{BB962C8B-B14F-4D97-AF65-F5344CB8AC3E}">
        <p14:creationId xmlns:p14="http://schemas.microsoft.com/office/powerpoint/2010/main" val="38970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02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F49A-5768-2A3A-9330-9B0C3F7AA8EC}"/>
              </a:ext>
            </a:extLst>
          </p:cNvPr>
          <p:cNvSpPr>
            <a:spLocks noGrp="1"/>
          </p:cNvSpPr>
          <p:nvPr>
            <p:ph type="title"/>
          </p:nvPr>
        </p:nvSpPr>
        <p:spPr/>
        <p:txBody>
          <a:bodyPr/>
          <a:lstStyle/>
          <a:p>
            <a:r>
              <a:rPr lang="en-US" dirty="0"/>
              <a:t>Water Quality</a:t>
            </a:r>
          </a:p>
        </p:txBody>
      </p:sp>
      <p:sp>
        <p:nvSpPr>
          <p:cNvPr id="3" name="Content Placeholder 2">
            <a:extLst>
              <a:ext uri="{FF2B5EF4-FFF2-40B4-BE49-F238E27FC236}">
                <a16:creationId xmlns:a16="http://schemas.microsoft.com/office/drawing/2014/main" id="{54CEDDE5-6B1D-54CA-3BE8-02BC05A43B0B}"/>
              </a:ext>
            </a:extLst>
          </p:cNvPr>
          <p:cNvSpPr>
            <a:spLocks noGrp="1"/>
          </p:cNvSpPr>
          <p:nvPr>
            <p:ph idx="1"/>
          </p:nvPr>
        </p:nvSpPr>
        <p:spPr>
          <a:xfrm>
            <a:off x="838200" y="1825625"/>
            <a:ext cx="5339576" cy="4351338"/>
          </a:xfrm>
        </p:spPr>
        <p:txBody>
          <a:bodyPr/>
          <a:lstStyle/>
          <a:p>
            <a:r>
              <a:rPr lang="en-US" dirty="0"/>
              <a:t>If you are in a hard water area, it is important to know your water quality. Check specs for:</a:t>
            </a:r>
          </a:p>
          <a:p>
            <a:pPr lvl="1"/>
            <a:r>
              <a:rPr lang="en-US" dirty="0"/>
              <a:t>Dishmachine</a:t>
            </a:r>
          </a:p>
          <a:p>
            <a:pPr lvl="1"/>
            <a:r>
              <a:rPr lang="en-US" dirty="0"/>
              <a:t>Water Heater</a:t>
            </a:r>
          </a:p>
          <a:p>
            <a:pPr lvl="1"/>
            <a:endParaRPr lang="en-US" dirty="0"/>
          </a:p>
          <a:p>
            <a:r>
              <a:rPr lang="en-US" dirty="0"/>
              <a:t>If necessary install:</a:t>
            </a:r>
          </a:p>
          <a:p>
            <a:pPr lvl="1"/>
            <a:r>
              <a:rPr lang="en-US" dirty="0"/>
              <a:t>Water Softener</a:t>
            </a:r>
          </a:p>
          <a:p>
            <a:pPr lvl="1"/>
            <a:r>
              <a:rPr lang="en-US" dirty="0"/>
              <a:t>RO system</a:t>
            </a:r>
          </a:p>
          <a:p>
            <a:pPr lvl="1"/>
            <a:endParaRPr lang="en-US" dirty="0"/>
          </a:p>
        </p:txBody>
      </p:sp>
      <p:pic>
        <p:nvPicPr>
          <p:cNvPr id="1026" name="Picture 2" descr="Commercial Reverse Osmosis Systems - Pure Aqua, Inc.">
            <a:extLst>
              <a:ext uri="{FF2B5EF4-FFF2-40B4-BE49-F238E27FC236}">
                <a16:creationId xmlns:a16="http://schemas.microsoft.com/office/drawing/2014/main" id="{9884048D-ADE4-B7E3-FA09-3177465263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0758" y="1434190"/>
            <a:ext cx="5134207" cy="2567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quatrol 56SE Whole House Water Softener | 48,000 Grain, 10&quot;x54&quot; Tank, 1.5 Cubic Ft Softening Resin">
            <a:extLst>
              <a:ext uri="{FF2B5EF4-FFF2-40B4-BE49-F238E27FC236}">
                <a16:creationId xmlns:a16="http://schemas.microsoft.com/office/drawing/2014/main" id="{BA956DD2-D628-6A12-15BB-5D1E2651B4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74" y="4178823"/>
            <a:ext cx="2489974" cy="2489974"/>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id="{592AB0C9-D7CA-E62C-316B-D715E8B13E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4782" y="647061"/>
            <a:ext cx="609600" cy="609600"/>
          </a:xfrm>
          <a:prstGeom prst="rect">
            <a:avLst/>
          </a:prstGeom>
        </p:spPr>
      </p:pic>
    </p:spTree>
    <p:extLst>
      <p:ext uri="{BB962C8B-B14F-4D97-AF65-F5344CB8AC3E}">
        <p14:creationId xmlns:p14="http://schemas.microsoft.com/office/powerpoint/2010/main" val="1856565017"/>
      </p:ext>
    </p:extLst>
  </p:cSld>
  <p:clrMapOvr>
    <a:masterClrMapping/>
  </p:clrMapOvr>
  <mc:AlternateContent xmlns:mc="http://schemas.openxmlformats.org/markup-compatibility/2006" xmlns:p14="http://schemas.microsoft.com/office/powerpoint/2010/main">
    <mc:Choice Requires="p14">
      <p:transition spd="med" p14:dur="700" advTm="45136">
        <p:fade/>
      </p:transition>
    </mc:Choice>
    <mc:Fallback xmlns="">
      <p:transition spd="med" advTm="451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2: Operation</a:t>
            </a:r>
            <a:endParaRPr lang="en-US" sz="5400" dirty="0">
              <a:latin typeface="Arial Black" panose="020B0A04020102020204" pitchFamily="34" charset="0"/>
            </a:endParaRPr>
          </a:p>
        </p:txBody>
      </p:sp>
      <p:pic>
        <p:nvPicPr>
          <p:cNvPr id="4" name="Sonido grabado">
            <a:hlinkClick r:id="" action="ppaction://media"/>
            <a:extLst>
              <a:ext uri="{FF2B5EF4-FFF2-40B4-BE49-F238E27FC236}">
                <a16:creationId xmlns:a16="http://schemas.microsoft.com/office/drawing/2014/main" id="{8DFFE1F0-A06A-9D7E-D1DE-599C5E052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03112" y="4414808"/>
            <a:ext cx="732155" cy="732155"/>
          </a:xfrm>
          <a:prstGeom prst="rect">
            <a:avLst/>
          </a:prstGeom>
        </p:spPr>
      </p:pic>
    </p:spTree>
    <p:extLst>
      <p:ext uri="{BB962C8B-B14F-4D97-AF65-F5344CB8AC3E}">
        <p14:creationId xmlns:p14="http://schemas.microsoft.com/office/powerpoint/2010/main" val="4211272172"/>
      </p:ext>
    </p:extLst>
  </p:cSld>
  <p:clrMapOvr>
    <a:masterClrMapping/>
  </p:clrMapOvr>
  <mc:AlternateContent xmlns:mc="http://schemas.openxmlformats.org/markup-compatibility/2006" xmlns:p14="http://schemas.microsoft.com/office/powerpoint/2010/main">
    <mc:Choice Requires="p14">
      <p:transition spd="med" p14:dur="700" advTm="4177">
        <p:fade/>
      </p:transition>
    </mc:Choice>
    <mc:Fallback xmlns="">
      <p:transition spd="med" advTm="41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044725" y="122903"/>
            <a:ext cx="8102549" cy="714375"/>
          </a:xfrm>
          <a:prstGeom prst="rect">
            <a:avLst/>
          </a:prstGeom>
          <a:noFill/>
          <a:ln w="9525">
            <a:noFill/>
            <a:miter lim="800000"/>
            <a:headEnd/>
            <a:tailEnd/>
          </a:ln>
        </p:spPr>
        <p:txBody>
          <a:bodyPr lIns="92075" tIns="46038" rIns="92075" bIns="46038"/>
          <a:lstStyle/>
          <a:p>
            <a:pPr marL="0" marR="0" lvl="0" indent="-342900" algn="ctr" defTabSz="914400" rtl="0" eaLnBrk="1" fontAlgn="base"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a:ea typeface="+mn-ea"/>
                <a:cs typeface="Arial" pitchFamily="34" charset="0"/>
              </a:rPr>
              <a:t>Train Staff on Operational Efficiency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909014"/>
            <a:ext cx="4114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 name="Oval 2"/>
          <p:cNvSpPr/>
          <p:nvPr/>
        </p:nvSpPr>
        <p:spPr>
          <a:xfrm>
            <a:off x="4343400" y="2286000"/>
            <a:ext cx="11430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126" y="914400"/>
            <a:ext cx="166271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195" y="3886200"/>
            <a:ext cx="166271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8200" y="914400"/>
            <a:ext cx="17145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4" name="Picture 4" descr="DSCN1079"/>
          <p:cNvPicPr>
            <a:picLocks noChangeAspect="1" noChangeArrowheads="1"/>
          </p:cNvPicPr>
          <p:nvPr/>
        </p:nvPicPr>
        <p:blipFill rotWithShape="1">
          <a:blip r:embed="rId9" cstate="print"/>
          <a:srcRect l="27375" r="28630" b="21125"/>
          <a:stretch/>
        </p:blipFill>
        <p:spPr bwMode="auto">
          <a:xfrm>
            <a:off x="8467167" y="3886201"/>
            <a:ext cx="1714499" cy="2303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5" name="TextBox 14"/>
          <p:cNvSpPr txBox="1"/>
          <p:nvPr/>
        </p:nvSpPr>
        <p:spPr>
          <a:xfrm>
            <a:off x="6388126" y="3229527"/>
            <a:ext cx="383188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Replace damaged equipment</a:t>
            </a:r>
          </a:p>
        </p:txBody>
      </p:sp>
      <p:sp>
        <p:nvSpPr>
          <p:cNvPr id="16" name="TextBox 15"/>
          <p:cNvSpPr txBox="1"/>
          <p:nvPr/>
        </p:nvSpPr>
        <p:spPr>
          <a:xfrm>
            <a:off x="6752775" y="6243936"/>
            <a:ext cx="407502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Enable Controls and Train Staff</a:t>
            </a:r>
          </a:p>
        </p:txBody>
      </p:sp>
      <p:pic>
        <p:nvPicPr>
          <p:cNvPr id="6" name="Sonido grabado">
            <a:hlinkClick r:id="" action="ppaction://media"/>
            <a:extLst>
              <a:ext uri="{FF2B5EF4-FFF2-40B4-BE49-F238E27FC236}">
                <a16:creationId xmlns:a16="http://schemas.microsoft.com/office/drawing/2014/main" id="{FDA6AE8D-0ACE-5B02-8035-FDB2D0B2BB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40438" y="236408"/>
            <a:ext cx="672606" cy="672606"/>
          </a:xfrm>
          <a:prstGeom prst="rect">
            <a:avLst/>
          </a:prstGeom>
        </p:spPr>
      </p:pic>
    </p:spTree>
    <p:extLst>
      <p:ext uri="{BB962C8B-B14F-4D97-AF65-F5344CB8AC3E}">
        <p14:creationId xmlns:p14="http://schemas.microsoft.com/office/powerpoint/2010/main" val="282908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7758-663E-1880-D8AF-85F810E51F65}"/>
              </a:ext>
            </a:extLst>
          </p:cNvPr>
          <p:cNvSpPr>
            <a:spLocks noGrp="1"/>
          </p:cNvSpPr>
          <p:nvPr>
            <p:ph type="title" idx="4294967295"/>
          </p:nvPr>
        </p:nvSpPr>
        <p:spPr>
          <a:xfrm>
            <a:off x="0" y="1798638"/>
            <a:ext cx="12192000" cy="1325562"/>
          </a:xfrm>
        </p:spPr>
        <p:txBody>
          <a:bodyPr>
            <a:normAutofit/>
          </a:bodyPr>
          <a:lstStyle/>
          <a:p>
            <a:r>
              <a:rPr lang="en-US" dirty="0"/>
              <a:t>Use this button to access the voiceover:</a:t>
            </a:r>
          </a:p>
        </p:txBody>
      </p:sp>
      <p:pic>
        <p:nvPicPr>
          <p:cNvPr id="6" name="Sonido grabado">
            <a:hlinkClick r:id="" action="ppaction://media"/>
            <a:extLst>
              <a:ext uri="{FF2B5EF4-FFF2-40B4-BE49-F238E27FC236}">
                <a16:creationId xmlns:a16="http://schemas.microsoft.com/office/drawing/2014/main" id="{01AC6523-A0EC-69AE-1B62-176DB2BF0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293" y="3932518"/>
            <a:ext cx="887413" cy="887413"/>
          </a:xfrm>
          <a:prstGeom prst="rect">
            <a:avLst/>
          </a:prstGeom>
        </p:spPr>
      </p:pic>
    </p:spTree>
    <p:extLst>
      <p:ext uri="{BB962C8B-B14F-4D97-AF65-F5344CB8AC3E}">
        <p14:creationId xmlns:p14="http://schemas.microsoft.com/office/powerpoint/2010/main" val="2627160479"/>
      </p:ext>
    </p:extLst>
  </p:cSld>
  <p:clrMapOvr>
    <a:masterClrMapping/>
  </p:clrMapOvr>
  <mc:AlternateContent xmlns:mc="http://schemas.openxmlformats.org/markup-compatibility/2006" xmlns:p14="http://schemas.microsoft.com/office/powerpoint/2010/main">
    <mc:Choice Requires="p14">
      <p:transition spd="med" p14:dur="700" advTm="6435">
        <p:fade/>
      </p:transition>
    </mc:Choice>
    <mc:Fallback xmlns="">
      <p:transition spd="med" advTm="64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752600" y="228600"/>
            <a:ext cx="8763000" cy="1143000"/>
          </a:xfrm>
          <a:prstGeom prst="rect">
            <a:avLst/>
          </a:prstGeom>
        </p:spPr>
        <p:txBody>
          <a:bodyPr vert="horz" lIns="91440" tIns="45720" rIns="91440" bIns="45720" rtlCol="0" anchor="ctr">
            <a:normAutofit/>
          </a:bodyPr>
          <a:lstStyle/>
          <a:p>
            <a:pPr algn="ctr">
              <a:defRPr/>
            </a:pPr>
            <a:r>
              <a:rPr lang="en-US" sz="4000" b="1" dirty="0">
                <a:cs typeface="Arial" pitchFamily="34" charset="0"/>
              </a:rPr>
              <a:t>Poorly trained staff create water waste</a:t>
            </a:r>
          </a:p>
        </p:txBody>
      </p:sp>
      <p:sp>
        <p:nvSpPr>
          <p:cNvPr id="13" name="TextBox 12"/>
          <p:cNvSpPr txBox="1"/>
          <p:nvPr/>
        </p:nvSpPr>
        <p:spPr>
          <a:xfrm>
            <a:off x="1600200" y="6019801"/>
            <a:ext cx="5867400" cy="646331"/>
          </a:xfrm>
          <a:prstGeom prst="rect">
            <a:avLst/>
          </a:prstGeom>
          <a:noFill/>
          <a:ln>
            <a:noFill/>
          </a:ln>
        </p:spPr>
        <p:txBody>
          <a:bodyPr wrap="square" rtlCol="0">
            <a:spAutoFit/>
            <a:scene3d>
              <a:camera prst="orthographicFront"/>
              <a:lightRig rig="flat" dir="tl"/>
            </a:scene3d>
            <a:sp3d contourW="19050" prstMaterial="clear">
              <a:bevelT w="50800" h="50800"/>
              <a:contourClr>
                <a:schemeClr val="accent5">
                  <a:tint val="70000"/>
                  <a:satMod val="180000"/>
                  <a:alpha val="70000"/>
                </a:schemeClr>
              </a:contourClr>
            </a:sp3d>
          </a:bodyPr>
          <a:lstStyle/>
          <a:p>
            <a:br>
              <a:rPr lang="en-US" b="1" dirty="0">
                <a:ln/>
                <a:solidFill>
                  <a:srgbClr val="00B0F0"/>
                </a:solidFill>
                <a:cs typeface="Arial" pitchFamily="34" charset="0"/>
              </a:rPr>
            </a:br>
            <a:endParaRPr lang="en-US" b="1" dirty="0">
              <a:ln w="12700">
                <a:solidFill>
                  <a:srgbClr val="1F497D">
                    <a:satMod val="155000"/>
                  </a:srgbClr>
                </a:solidFill>
                <a:prstDash val="solid"/>
              </a:ln>
              <a:solidFill>
                <a:srgbClr val="4F81BD"/>
              </a:solidFill>
              <a:cs typeface="Calibri" pitchFamily="34" charset="0"/>
            </a:endParaRPr>
          </a:p>
        </p:txBody>
      </p:sp>
      <p:pic>
        <p:nvPicPr>
          <p:cNvPr id="5" name="Dishroom_edit.mov">
            <a:hlinkClick r:id="" action="ppaction://media"/>
            <a:extLst>
              <a:ext uri="{FF2B5EF4-FFF2-40B4-BE49-F238E27FC236}">
                <a16:creationId xmlns:a16="http://schemas.microsoft.com/office/drawing/2014/main" id="{5480F355-C9F6-4419-A9D7-4324195925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2685" r="12463"/>
          <a:stretch/>
        </p:blipFill>
        <p:spPr>
          <a:xfrm>
            <a:off x="3063089" y="1524000"/>
            <a:ext cx="6083930" cy="4572000"/>
          </a:xfrm>
          <a:prstGeom prst="rect">
            <a:avLst/>
          </a:prstGeom>
        </p:spPr>
      </p:pic>
      <p:pic>
        <p:nvPicPr>
          <p:cNvPr id="3" name="Sonido grabado">
            <a:hlinkClick r:id="" action="ppaction://media"/>
            <a:extLst>
              <a:ext uri="{FF2B5EF4-FFF2-40B4-BE49-F238E27FC236}">
                <a16:creationId xmlns:a16="http://schemas.microsoft.com/office/drawing/2014/main" id="{E4747975-DBD7-F8F1-4F42-1C23F603F80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515600" y="431035"/>
            <a:ext cx="738130" cy="738130"/>
          </a:xfrm>
          <a:prstGeom prst="rect">
            <a:avLst/>
          </a:prstGeom>
        </p:spPr>
      </p:pic>
    </p:spTree>
    <p:extLst>
      <p:ext uri="{BB962C8B-B14F-4D97-AF65-F5344CB8AC3E}">
        <p14:creationId xmlns:p14="http://schemas.microsoft.com/office/powerpoint/2010/main" val="3769037554"/>
      </p:ext>
    </p:extLst>
  </p:cSld>
  <p:clrMapOvr>
    <a:masterClrMapping/>
  </p:clrMapOvr>
  <mc:AlternateContent xmlns:mc="http://schemas.openxmlformats.org/markup-compatibility/2006" xmlns:p14="http://schemas.microsoft.com/office/powerpoint/2010/main">
    <mc:Choice Requires="p14">
      <p:transition spd="med" p14:dur="700" advTm="28270">
        <p:fade/>
      </p:transition>
    </mc:Choice>
    <mc:Fallback xmlns="">
      <p:transition spd="med" advTm="282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533185" y="268605"/>
            <a:ext cx="7125629" cy="714375"/>
          </a:xfrm>
          <a:prstGeom prst="rect">
            <a:avLst/>
          </a:prstGeom>
          <a:noFill/>
          <a:ln w="9525">
            <a:noFill/>
            <a:miter lim="800000"/>
            <a:headEnd/>
            <a:tailEnd/>
          </a:ln>
        </p:spPr>
        <p:txBody>
          <a:bodyPr lIns="92075" tIns="46038" rIns="92075" bIns="46038"/>
          <a:lstStyle/>
          <a:p>
            <a:pPr indent="-342900" fontAlgn="base">
              <a:lnSpc>
                <a:spcPct val="90000"/>
              </a:lnSpc>
              <a:defRPr/>
            </a:pPr>
            <a:r>
              <a:rPr lang="en-US" sz="4000" b="1" dirty="0">
                <a:latin typeface="Calibri"/>
                <a:cs typeface="Arial" pitchFamily="34" charset="0"/>
              </a:rPr>
              <a:t>Pre-Rinse Operation Equipment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1916" y="1219199"/>
            <a:ext cx="2331720"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2" descr="pre-rinse strainer basket for commercial kitchens and restaura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4411" y="1232647"/>
            <a:ext cx="3445844"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524434" y="4840941"/>
            <a:ext cx="5535897"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rPr>
              <a:t>Pre-rinse sink is used in most dishrooms</a:t>
            </a:r>
          </a:p>
          <a:p>
            <a:pPr marL="342900" indent="-342900">
              <a:buFont typeface="Arial" panose="020B0604020202020204" pitchFamily="34" charset="0"/>
              <a:buChar char="•"/>
            </a:pPr>
            <a:r>
              <a:rPr lang="en-US" sz="2400" dirty="0">
                <a:latin typeface="Calibri" panose="020F0502020204030204" pitchFamily="34" charset="0"/>
              </a:rPr>
              <a:t>Using a pre-rinse spray valve (PRSV) is the most common way that wares are rinsed prior to placement on racks or directly into dishmachine</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520" y="1232647"/>
            <a:ext cx="2331721"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3" name="TextBox 12"/>
          <p:cNvSpPr txBox="1"/>
          <p:nvPr/>
        </p:nvSpPr>
        <p:spPr>
          <a:xfrm>
            <a:off x="6462594" y="4840941"/>
            <a:ext cx="5602941" cy="1938992"/>
          </a:xfrm>
          <a:prstGeom prst="rect">
            <a:avLst/>
          </a:prstGeom>
          <a:noFill/>
        </p:spPr>
        <p:txBody>
          <a:bodyPr wrap="square" rtlCol="0">
            <a:spAutoFit/>
          </a:bodyPr>
          <a:lstStyle/>
          <a:p>
            <a:r>
              <a:rPr lang="en-US" sz="2400" dirty="0">
                <a:latin typeface="Calibri" panose="020F0502020204030204" pitchFamily="34" charset="0"/>
              </a:rPr>
              <a:t>Pre-Rinse Operation (PRO) is a combination of multiple practices including:</a:t>
            </a:r>
          </a:p>
          <a:p>
            <a:pPr marL="342900" indent="-342900">
              <a:buFont typeface="Arial" panose="020B0604020202020204" pitchFamily="34" charset="0"/>
              <a:buChar char="•"/>
            </a:pPr>
            <a:r>
              <a:rPr lang="en-US" sz="2400" dirty="0">
                <a:latin typeface="Calibri" panose="020F0502020204030204" pitchFamily="34" charset="0"/>
              </a:rPr>
              <a:t>Pre-rinse sinks, dry scrapping</a:t>
            </a:r>
          </a:p>
          <a:p>
            <a:pPr marL="342900" indent="-342900">
              <a:buFont typeface="Arial" panose="020B0604020202020204" pitchFamily="34" charset="0"/>
              <a:buChar char="•"/>
            </a:pPr>
            <a:r>
              <a:rPr lang="en-US" sz="2400" dirty="0">
                <a:latin typeface="Calibri" panose="020F0502020204030204" pitchFamily="34" charset="0"/>
              </a:rPr>
              <a:t>Food waste collectors</a:t>
            </a:r>
          </a:p>
          <a:p>
            <a:pPr marL="342900" indent="-342900">
              <a:buFont typeface="Arial" panose="020B0604020202020204" pitchFamily="34" charset="0"/>
              <a:buChar char="•"/>
            </a:pPr>
            <a:r>
              <a:rPr lang="en-US" sz="2400" dirty="0">
                <a:latin typeface="Calibri" panose="020F0502020204030204" pitchFamily="34" charset="0"/>
              </a:rPr>
              <a:t>Disposers, scrapping troughs</a:t>
            </a:r>
          </a:p>
        </p:txBody>
      </p:sp>
      <p:pic>
        <p:nvPicPr>
          <p:cNvPr id="5" name="Sonido grabado">
            <a:hlinkClick r:id="" action="ppaction://media"/>
            <a:extLst>
              <a:ext uri="{FF2B5EF4-FFF2-40B4-BE49-F238E27FC236}">
                <a16:creationId xmlns:a16="http://schemas.microsoft.com/office/drawing/2014/main" id="{2F570BA0-880B-071E-A296-505437B74A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26141" y="268605"/>
            <a:ext cx="714375" cy="714375"/>
          </a:xfrm>
          <a:prstGeom prst="rect">
            <a:avLst/>
          </a:prstGeom>
        </p:spPr>
      </p:pic>
    </p:spTree>
    <p:extLst>
      <p:ext uri="{BB962C8B-B14F-4D97-AF65-F5344CB8AC3E}">
        <p14:creationId xmlns:p14="http://schemas.microsoft.com/office/powerpoint/2010/main" val="3373544656"/>
      </p:ext>
    </p:extLst>
  </p:cSld>
  <p:clrMapOvr>
    <a:masterClrMapping/>
  </p:clrMapOvr>
  <mc:AlternateContent xmlns:mc="http://schemas.openxmlformats.org/markup-compatibility/2006" xmlns:p14="http://schemas.microsoft.com/office/powerpoint/2010/main">
    <mc:Choice Requires="p14">
      <p:transition spd="med" p14:dur="700" advTm="56574">
        <p:fade/>
      </p:transition>
    </mc:Choice>
    <mc:Fallback xmlns="">
      <p:transition spd="med" advTm="565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36852" y="360487"/>
            <a:ext cx="8344118" cy="714375"/>
          </a:xfrm>
          <a:prstGeom prst="rect">
            <a:avLst/>
          </a:prstGeom>
          <a:noFill/>
          <a:ln w="9525">
            <a:noFill/>
            <a:miter lim="800000"/>
            <a:headEnd/>
            <a:tailEnd/>
          </a:ln>
        </p:spPr>
        <p:txBody>
          <a:bodyPr lIns="92075" tIns="46038" rIns="92075" bIns="46038"/>
          <a:lstStyle/>
          <a:p>
            <a:pPr indent="-342900" fontAlgn="base">
              <a:lnSpc>
                <a:spcPct val="90000"/>
              </a:lnSpc>
              <a:defRPr/>
            </a:pPr>
            <a:r>
              <a:rPr lang="en-US" sz="4000" b="1" dirty="0">
                <a:latin typeface="Calibri"/>
                <a:cs typeface="Arial" pitchFamily="34" charset="0"/>
              </a:rPr>
              <a:t>Common Types of Cafeteria Style PRO</a:t>
            </a:r>
          </a:p>
        </p:txBody>
      </p:sp>
      <p:pic>
        <p:nvPicPr>
          <p:cNvPr id="21" name="Picture 20">
            <a:extLst>
              <a:ext uri="{FF2B5EF4-FFF2-40B4-BE49-F238E27FC236}">
                <a16:creationId xmlns:a16="http://schemas.microsoft.com/office/drawing/2014/main" id="{C0EACA0F-8F26-47E6-A0E7-F55273A704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996" t="54184" r="24486" b="9577"/>
          <a:stretch/>
        </p:blipFill>
        <p:spPr>
          <a:xfrm>
            <a:off x="316201" y="1159402"/>
            <a:ext cx="2842481" cy="301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B98E4EF0-CC5B-41D5-B5AA-506A351182AE}"/>
              </a:ext>
            </a:extLst>
          </p:cNvPr>
          <p:cNvSpPr txBox="1"/>
          <p:nvPr/>
        </p:nvSpPr>
        <p:spPr>
          <a:xfrm>
            <a:off x="171451" y="4676138"/>
            <a:ext cx="4311296" cy="2031325"/>
          </a:xfrm>
          <a:prstGeom prst="rect">
            <a:avLst/>
          </a:prstGeom>
          <a:noFill/>
        </p:spPr>
        <p:txBody>
          <a:bodyPr wrap="square" rtlCol="0">
            <a:spAutoFit/>
          </a:bodyPr>
          <a:lstStyle/>
          <a:p>
            <a:pPr defTabSz="685800"/>
            <a:r>
              <a:rPr lang="en-US" b="1" dirty="0">
                <a:solidFill>
                  <a:srgbClr val="000000"/>
                </a:solidFill>
                <a:latin typeface="Calibri" panose="020F0502020204030204" pitchFamily="34" charset="0"/>
              </a:rPr>
              <a:t>Scrap Collector</a:t>
            </a:r>
            <a:r>
              <a:rPr lang="en-US" dirty="0">
                <a:solidFill>
                  <a:srgbClr val="000000"/>
                </a:solidFill>
                <a:latin typeface="Calibri" panose="020F0502020204030204" pitchFamily="34" charset="0"/>
              </a:rPr>
              <a:t>: </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1 - 2 gpm of fresh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8-30 gpm recirculated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Typically cold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Sometimes tempered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Alternative to disposers</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Can be on timer</a:t>
            </a:r>
          </a:p>
        </p:txBody>
      </p:sp>
      <p:sp>
        <p:nvSpPr>
          <p:cNvPr id="23" name="TextBox 22">
            <a:extLst>
              <a:ext uri="{FF2B5EF4-FFF2-40B4-BE49-F238E27FC236}">
                <a16:creationId xmlns:a16="http://schemas.microsoft.com/office/drawing/2014/main" id="{FA8833BC-8B4D-4B92-88B0-963CAC6D2D06}"/>
              </a:ext>
            </a:extLst>
          </p:cNvPr>
          <p:cNvSpPr txBox="1"/>
          <p:nvPr/>
        </p:nvSpPr>
        <p:spPr>
          <a:xfrm>
            <a:off x="6508911" y="4676138"/>
            <a:ext cx="3915752" cy="1200329"/>
          </a:xfrm>
          <a:prstGeom prst="rect">
            <a:avLst/>
          </a:prstGeom>
          <a:noFill/>
        </p:spPr>
        <p:txBody>
          <a:bodyPr wrap="square" rtlCol="0">
            <a:spAutoFit/>
          </a:bodyPr>
          <a:lstStyle/>
          <a:p>
            <a:pPr defTabSz="685800"/>
            <a:r>
              <a:rPr lang="en-US" b="1" dirty="0">
                <a:solidFill>
                  <a:srgbClr val="000000"/>
                </a:solidFill>
                <a:latin typeface="Calibri" panose="020F0502020204030204" pitchFamily="34" charset="0"/>
              </a:rPr>
              <a:t>Trough to Disposer, Scrapper or Pulper</a:t>
            </a:r>
            <a:r>
              <a:rPr lang="en-US" dirty="0">
                <a:solidFill>
                  <a:srgbClr val="000000"/>
                </a:solidFill>
                <a:latin typeface="Calibri" panose="020F0502020204030204" pitchFamily="34" charset="0"/>
              </a:rPr>
              <a:t>: </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2 - 3 gpm fresh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5 - 15 gpm recirculated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Typically tempered water</a:t>
            </a:r>
          </a:p>
        </p:txBody>
      </p:sp>
      <p:sp>
        <p:nvSpPr>
          <p:cNvPr id="24" name="TextBox 23">
            <a:extLst>
              <a:ext uri="{FF2B5EF4-FFF2-40B4-BE49-F238E27FC236}">
                <a16:creationId xmlns:a16="http://schemas.microsoft.com/office/drawing/2014/main" id="{27245EBB-8365-43A3-867E-58F96CDBA3DF}"/>
              </a:ext>
            </a:extLst>
          </p:cNvPr>
          <p:cNvSpPr txBox="1"/>
          <p:nvPr/>
        </p:nvSpPr>
        <p:spPr>
          <a:xfrm>
            <a:off x="3421678" y="4679677"/>
            <a:ext cx="2840226" cy="2031325"/>
          </a:xfrm>
          <a:prstGeom prst="rect">
            <a:avLst/>
          </a:prstGeom>
          <a:noFill/>
        </p:spPr>
        <p:txBody>
          <a:bodyPr wrap="square" rtlCol="0">
            <a:spAutoFit/>
          </a:bodyPr>
          <a:lstStyle/>
          <a:p>
            <a:pPr defTabSz="685800"/>
            <a:r>
              <a:rPr lang="en-US" b="1" dirty="0">
                <a:solidFill>
                  <a:srgbClr val="000000"/>
                </a:solidFill>
                <a:latin typeface="Calibri" panose="020F0502020204030204" pitchFamily="34" charset="0"/>
              </a:rPr>
              <a:t>Disposers</a:t>
            </a:r>
            <a:r>
              <a:rPr lang="en-US" dirty="0">
                <a:solidFill>
                  <a:srgbClr val="000000"/>
                </a:solidFill>
                <a:latin typeface="Calibri" panose="020F0502020204030204" pitchFamily="34" charset="0"/>
              </a:rPr>
              <a:t>: </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3 - 10 gpm of fresh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Low duration operation</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Typically cold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Water flow modulation based on waste load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Can be on timer</a:t>
            </a:r>
          </a:p>
        </p:txBody>
      </p:sp>
      <p:pic>
        <p:nvPicPr>
          <p:cNvPr id="25" name="Picture 24">
            <a:extLst>
              <a:ext uri="{FF2B5EF4-FFF2-40B4-BE49-F238E27FC236}">
                <a16:creationId xmlns:a16="http://schemas.microsoft.com/office/drawing/2014/main" id="{46915AD4-736C-4E08-BF50-EAE229D3A0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145290" y="1541151"/>
            <a:ext cx="3053976" cy="2290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0A8065FE-FACE-4265-80F7-2F3BE05FCFD3}"/>
              </a:ext>
            </a:extLst>
          </p:cNvPr>
          <p:cNvPicPr>
            <a:picLocks noChangeAspect="1"/>
          </p:cNvPicPr>
          <p:nvPr/>
        </p:nvPicPr>
        <p:blipFill rotWithShape="1">
          <a:blip r:embed="rId7">
            <a:extLst>
              <a:ext uri="{28A0092B-C50C-407E-A947-70E740481C1C}">
                <a14:useLocalDpi xmlns:a14="http://schemas.microsoft.com/office/drawing/2010/main" val="0"/>
              </a:ext>
            </a:extLst>
          </a:blip>
          <a:srcRect l="24776" t="24724"/>
          <a:stretch/>
        </p:blipFill>
        <p:spPr>
          <a:xfrm>
            <a:off x="6628047" y="1159402"/>
            <a:ext cx="2261519" cy="301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925C80D1-B62B-4B0C-A6A0-4FCCB91E3ABD}"/>
              </a:ext>
            </a:extLst>
          </p:cNvPr>
          <p:cNvPicPr>
            <a:picLocks noChangeAspect="1"/>
          </p:cNvPicPr>
          <p:nvPr/>
        </p:nvPicPr>
        <p:blipFill rotWithShape="1">
          <a:blip r:embed="rId8"/>
          <a:srcRect l="19001" t="7048" r="28429" b="11429"/>
          <a:stretch/>
        </p:blipFill>
        <p:spPr>
          <a:xfrm>
            <a:off x="9319866" y="1223010"/>
            <a:ext cx="2476475" cy="2880249"/>
          </a:xfrm>
          <a:prstGeom prst="rect">
            <a:avLst/>
          </a:prstGeom>
          <a:solidFill>
            <a:srgbClr val="FFFFFF">
              <a:shade val="85000"/>
            </a:srgbClr>
          </a:solidFill>
          <a:ln w="88900" cap="sq">
            <a:solidFill>
              <a:srgbClr val="FFFFFF"/>
            </a:solidFill>
            <a:miter lim="800000"/>
          </a:ln>
          <a:effectLst>
            <a:outerShdw blurRad="54991" dist="17780" dir="5400000" algn="ctr" rotWithShape="0">
              <a:schemeClr val="tx1">
                <a:alpha val="40000"/>
              </a:schemeClr>
            </a:outerShdw>
          </a:effectLst>
        </p:spPr>
      </p:pic>
      <p:pic>
        <p:nvPicPr>
          <p:cNvPr id="3" name="Sonido grabado">
            <a:hlinkClick r:id="" action="ppaction://media"/>
            <a:extLst>
              <a:ext uri="{FF2B5EF4-FFF2-40B4-BE49-F238E27FC236}">
                <a16:creationId xmlns:a16="http://schemas.microsoft.com/office/drawing/2014/main" id="{2FD6FF3C-1C8C-B7D1-24A9-179DED9EEA0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71378" y="292943"/>
            <a:ext cx="714375" cy="714375"/>
          </a:xfrm>
          <a:prstGeom prst="rect">
            <a:avLst/>
          </a:prstGeom>
        </p:spPr>
      </p:pic>
    </p:spTree>
    <p:extLst>
      <p:ext uri="{BB962C8B-B14F-4D97-AF65-F5344CB8AC3E}">
        <p14:creationId xmlns:p14="http://schemas.microsoft.com/office/powerpoint/2010/main" val="4117189054"/>
      </p:ext>
    </p:extLst>
  </p:cSld>
  <p:clrMapOvr>
    <a:masterClrMapping/>
  </p:clrMapOvr>
  <mc:AlternateContent xmlns:mc="http://schemas.openxmlformats.org/markup-compatibility/2006" xmlns:p14="http://schemas.microsoft.com/office/powerpoint/2010/main">
    <mc:Choice Requires="p14">
      <p:transition spd="med" p14:dur="700" advTm="48743">
        <p:fade/>
      </p:transition>
    </mc:Choice>
    <mc:Fallback xmlns="">
      <p:transition spd="med" advTm="487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667512"/>
          </a:xfrm>
        </p:spPr>
        <p:txBody>
          <a:bodyPr>
            <a:noAutofit/>
          </a:bodyPr>
          <a:lstStyle/>
          <a:p>
            <a:r>
              <a:rPr lang="en-US" sz="4000" b="1" dirty="0"/>
              <a:t>Data from a poorly performing field site</a:t>
            </a:r>
          </a:p>
        </p:txBody>
      </p:sp>
      <p:sp>
        <p:nvSpPr>
          <p:cNvPr id="3" name="Content Placeholder 2"/>
          <p:cNvSpPr>
            <a:spLocks noGrp="1"/>
          </p:cNvSpPr>
          <p:nvPr>
            <p:ph idx="1"/>
          </p:nvPr>
        </p:nvSpPr>
        <p:spPr>
          <a:xfrm>
            <a:off x="2608729" y="1039926"/>
            <a:ext cx="9197789" cy="2895600"/>
          </a:xfrm>
        </p:spPr>
        <p:txBody>
          <a:bodyPr>
            <a:normAutofit/>
          </a:bodyPr>
          <a:lstStyle/>
          <a:p>
            <a:r>
              <a:rPr lang="en-US" sz="2400" dirty="0">
                <a:solidFill>
                  <a:prstClr val="black"/>
                </a:solidFill>
                <a:cs typeface="Arial" pitchFamily="34" charset="0"/>
              </a:rPr>
              <a:t>No pre-rinse spray valve assembly installed</a:t>
            </a:r>
          </a:p>
          <a:p>
            <a:r>
              <a:rPr lang="en-US" sz="2400" dirty="0">
                <a:solidFill>
                  <a:prstClr val="black"/>
                </a:solidFill>
                <a:cs typeface="Arial" pitchFamily="34" charset="0"/>
              </a:rPr>
              <a:t>Staff was dragging over industrial hoses used for floor cleaning, h</a:t>
            </a:r>
            <a:r>
              <a:rPr lang="en-US" sz="2400" dirty="0"/>
              <a:t>igh flow rate of 5 to 7 gpm</a:t>
            </a:r>
          </a:p>
          <a:p>
            <a:r>
              <a:rPr lang="en-US" sz="2400" dirty="0"/>
              <a:t>3 Hoses used a total of 1,282 gal/d</a:t>
            </a:r>
          </a:p>
          <a:p>
            <a:r>
              <a:rPr lang="en-US" sz="2400" dirty="0"/>
              <a:t>2.1 hours of rinse operating time for 86”-rack conveyor</a:t>
            </a:r>
          </a:p>
          <a:p>
            <a:r>
              <a:rPr lang="en-US" sz="2400" dirty="0"/>
              <a:t>PRO Water Intensity is 623 gal/h</a:t>
            </a:r>
          </a:p>
        </p:txBody>
      </p:sp>
      <p:pic>
        <p:nvPicPr>
          <p:cNvPr id="5122" name="Picture 2" descr="C:\Users\adelagah\Desktop\Water Heater\Monitoring Projects\MWD ICP Project\Stanford\Pictures Hobart\IMG_21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309"/>
          <a:stretch/>
        </p:blipFill>
        <p:spPr bwMode="auto">
          <a:xfrm>
            <a:off x="1524000" y="4155541"/>
            <a:ext cx="4114800" cy="270623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2431"/>
          <a:stretch/>
        </p:blipFill>
        <p:spPr bwMode="auto">
          <a:xfrm>
            <a:off x="6553200" y="4155540"/>
            <a:ext cx="4114800" cy="270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Sonido grabado">
            <a:hlinkClick r:id="" action="ppaction://media"/>
            <a:extLst>
              <a:ext uri="{FF2B5EF4-FFF2-40B4-BE49-F238E27FC236}">
                <a16:creationId xmlns:a16="http://schemas.microsoft.com/office/drawing/2014/main" id="{E863E22D-1DA7-E98D-C9B6-6E2E604635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24318" y="270203"/>
            <a:ext cx="667512" cy="667512"/>
          </a:xfrm>
          <a:prstGeom prst="rect">
            <a:avLst/>
          </a:prstGeom>
        </p:spPr>
      </p:pic>
    </p:spTree>
    <p:extLst>
      <p:ext uri="{BB962C8B-B14F-4D97-AF65-F5344CB8AC3E}">
        <p14:creationId xmlns:p14="http://schemas.microsoft.com/office/powerpoint/2010/main" val="174628459"/>
      </p:ext>
    </p:extLst>
  </p:cSld>
  <p:clrMapOvr>
    <a:masterClrMapping/>
  </p:clrMapOvr>
  <mc:AlternateContent xmlns:mc="http://schemas.openxmlformats.org/markup-compatibility/2006" xmlns:p14="http://schemas.microsoft.com/office/powerpoint/2010/main">
    <mc:Choice Requires="p14">
      <p:transition spd="med" p14:dur="700" advTm="73230">
        <p:fade/>
      </p:transition>
    </mc:Choice>
    <mc:Fallback xmlns="">
      <p:transition spd="med" advTm="732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67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592"/>
            <a:ext cx="10972800" cy="1143000"/>
          </a:xfrm>
        </p:spPr>
        <p:txBody>
          <a:bodyPr>
            <a:normAutofit fontScale="90000"/>
          </a:bodyPr>
          <a:lstStyle/>
          <a:p>
            <a:r>
              <a:rPr lang="en-US" dirty="0"/>
              <a:t>Summary of Pre-Rinse and Dishmachine Operations</a:t>
            </a:r>
          </a:p>
        </p:txBody>
      </p:sp>
      <p:graphicFrame>
        <p:nvGraphicFramePr>
          <p:cNvPr id="5" name="Content Placeholder 4"/>
          <p:cNvGraphicFramePr>
            <a:graphicFrameLocks noGrp="1"/>
          </p:cNvGraphicFramePr>
          <p:nvPr>
            <p:ph sz="half" idx="1"/>
          </p:nvPr>
        </p:nvGraphicFramePr>
        <p:xfrm>
          <a:off x="288962" y="1075766"/>
          <a:ext cx="11672047" cy="3667126"/>
        </p:xfrm>
        <a:graphic>
          <a:graphicData uri="http://schemas.openxmlformats.org/drawingml/2006/table">
            <a:tbl>
              <a:tblPr>
                <a:tableStyleId>{5C22544A-7EE6-4342-B048-85BDC9FD1C3A}</a:tableStyleId>
              </a:tblPr>
              <a:tblGrid>
                <a:gridCol w="3685775">
                  <a:extLst>
                    <a:ext uri="{9D8B030D-6E8A-4147-A177-3AD203B41FA5}">
                      <a16:colId xmlns:a16="http://schemas.microsoft.com/office/drawing/2014/main" val="20000"/>
                    </a:ext>
                  </a:extLst>
                </a:gridCol>
                <a:gridCol w="2098012">
                  <a:extLst>
                    <a:ext uri="{9D8B030D-6E8A-4147-A177-3AD203B41FA5}">
                      <a16:colId xmlns:a16="http://schemas.microsoft.com/office/drawing/2014/main" val="20001"/>
                    </a:ext>
                  </a:extLst>
                </a:gridCol>
                <a:gridCol w="1614017">
                  <a:extLst>
                    <a:ext uri="{9D8B030D-6E8A-4147-A177-3AD203B41FA5}">
                      <a16:colId xmlns:a16="http://schemas.microsoft.com/office/drawing/2014/main" val="20002"/>
                    </a:ext>
                  </a:extLst>
                </a:gridCol>
                <a:gridCol w="2245806">
                  <a:extLst>
                    <a:ext uri="{9D8B030D-6E8A-4147-A177-3AD203B41FA5}">
                      <a16:colId xmlns:a16="http://schemas.microsoft.com/office/drawing/2014/main" val="20003"/>
                    </a:ext>
                  </a:extLst>
                </a:gridCol>
                <a:gridCol w="2028437">
                  <a:extLst>
                    <a:ext uri="{9D8B030D-6E8A-4147-A177-3AD203B41FA5}">
                      <a16:colId xmlns:a16="http://schemas.microsoft.com/office/drawing/2014/main" val="20004"/>
                    </a:ext>
                  </a:extLst>
                </a:gridCol>
              </a:tblGrid>
              <a:tr h="1000126">
                <a:tc>
                  <a:txBody>
                    <a:bodyPr/>
                    <a:lstStyle/>
                    <a:p>
                      <a:pPr algn="l" fontAlgn="b"/>
                      <a:r>
                        <a:rPr lang="en-US" sz="1800" u="none" strike="noStrike" dirty="0">
                          <a:effectLst/>
                        </a:rPr>
                        <a:t>PRO Method</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PRO per hour Dishmachine Rinse (gal/</a:t>
                      </a:r>
                      <a:r>
                        <a:rPr lang="en-US" sz="1800" u="none" strike="noStrike" dirty="0" err="1">
                          <a:effectLst/>
                        </a:rPr>
                        <a:t>h_rinse</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Dishmachine per hour Rinse (gal/</a:t>
                      </a:r>
                      <a:r>
                        <a:rPr lang="en-US" sz="1800" u="none" strike="noStrike" dirty="0" err="1">
                          <a:effectLst/>
                        </a:rPr>
                        <a:t>h_rinse</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Dishwasher and PRO Per Hour of Rinse (gal/</a:t>
                      </a:r>
                      <a:r>
                        <a:rPr lang="en-US" sz="1800" u="none" strike="noStrike" dirty="0" err="1">
                          <a:effectLst/>
                        </a:rPr>
                        <a:t>h_rinse</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PRO as Percentage of Total</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333375">
                <a:tc>
                  <a:txBody>
                    <a:bodyPr/>
                    <a:lstStyle/>
                    <a:p>
                      <a:pPr algn="l" fontAlgn="b"/>
                      <a:r>
                        <a:rPr lang="en-US" sz="1800" b="0" i="0" u="none" strike="noStrike" dirty="0">
                          <a:solidFill>
                            <a:srgbClr val="000000"/>
                          </a:solidFill>
                          <a:effectLst/>
                          <a:latin typeface="Calibri" panose="020F0502020204030204" pitchFamily="34" charset="0"/>
                        </a:rPr>
                        <a:t>Dry Scrapping</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0</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143</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143</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0%</a:t>
                      </a:r>
                    </a:p>
                  </a:txBody>
                  <a:tcPr marL="0" marR="0" marT="0" marB="0" anchor="b"/>
                </a:tc>
                <a:extLst>
                  <a:ext uri="{0D108BD9-81ED-4DB2-BD59-A6C34878D82A}">
                    <a16:rowId xmlns:a16="http://schemas.microsoft.com/office/drawing/2014/main" val="2418050889"/>
                  </a:ext>
                </a:extLst>
              </a:tr>
              <a:tr h="333375">
                <a:tc>
                  <a:txBody>
                    <a:bodyPr/>
                    <a:lstStyle/>
                    <a:p>
                      <a:pPr algn="l" fontAlgn="b"/>
                      <a:r>
                        <a:rPr lang="en-US" sz="1800" b="0" i="0" u="none" strike="noStrike" dirty="0">
                          <a:solidFill>
                            <a:srgbClr val="000000"/>
                          </a:solidFill>
                          <a:effectLst/>
                          <a:latin typeface="Calibri" panose="020F0502020204030204" pitchFamily="34" charset="0"/>
                        </a:rPr>
                        <a:t>Dry Scrapping</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0</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223</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223</a:t>
                      </a: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0%</a:t>
                      </a:r>
                    </a:p>
                  </a:txBody>
                  <a:tcPr marL="0" marR="0" marT="0" marB="0" anchor="b"/>
                </a:tc>
                <a:extLst>
                  <a:ext uri="{0D108BD9-81ED-4DB2-BD59-A6C34878D82A}">
                    <a16:rowId xmlns:a16="http://schemas.microsoft.com/office/drawing/2014/main" val="3932803245"/>
                  </a:ext>
                </a:extLst>
              </a:tr>
              <a:tr h="333375">
                <a:tc>
                  <a:txBody>
                    <a:bodyPr/>
                    <a:lstStyle/>
                    <a:p>
                      <a:pPr algn="l" fontAlgn="b"/>
                      <a:r>
                        <a:rPr lang="en-US" sz="1800" u="none" strike="noStrike" dirty="0">
                          <a:effectLst/>
                        </a:rPr>
                        <a:t>Scrapper with PRSV</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18</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243</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262</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r h="333375">
                <a:tc>
                  <a:txBody>
                    <a:bodyPr/>
                    <a:lstStyle/>
                    <a:p>
                      <a:pPr algn="l" fontAlgn="b"/>
                      <a:r>
                        <a:rPr lang="en-US" sz="1800" b="0" i="0" u="none" strike="noStrike" dirty="0">
                          <a:solidFill>
                            <a:srgbClr val="000000"/>
                          </a:solidFill>
                          <a:effectLst/>
                          <a:latin typeface="Calibri" panose="020F0502020204030204" pitchFamily="34" charset="0"/>
                        </a:rPr>
                        <a:t>Disposer with PRSV</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40</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414</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454</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9%</a:t>
                      </a:r>
                    </a:p>
                  </a:txBody>
                  <a:tcPr marL="0" marR="0" marT="0" marB="0" anchor="b"/>
                </a:tc>
                <a:extLst>
                  <a:ext uri="{0D108BD9-81ED-4DB2-BD59-A6C34878D82A}">
                    <a16:rowId xmlns:a16="http://schemas.microsoft.com/office/drawing/2014/main" val="1160958600"/>
                  </a:ext>
                </a:extLst>
              </a:tr>
              <a:tr h="333375">
                <a:tc>
                  <a:txBody>
                    <a:bodyPr/>
                    <a:lstStyle/>
                    <a:p>
                      <a:pPr algn="l" fontAlgn="b"/>
                      <a:r>
                        <a:rPr lang="en-US" sz="1800" b="0" i="0" u="none" strike="noStrike" dirty="0">
                          <a:solidFill>
                            <a:srgbClr val="000000"/>
                          </a:solidFill>
                          <a:effectLst/>
                          <a:latin typeface="Calibri" panose="020F0502020204030204" pitchFamily="34" charset="0"/>
                        </a:rPr>
                        <a:t>Disposer with PRSV</a:t>
                      </a:r>
                    </a:p>
                  </a:txBody>
                  <a:tcPr marL="0" marR="0" marT="0" marB="0" anchor="b"/>
                </a:tc>
                <a:tc>
                  <a:txBody>
                    <a:bodyPr/>
                    <a:lstStyle/>
                    <a:p>
                      <a:pPr algn="ctr" fontAlgn="b"/>
                      <a:r>
                        <a:rPr lang="en-US" sz="1800" u="none" strike="noStrike" dirty="0">
                          <a:effectLst/>
                        </a:rPr>
                        <a:t>127</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164</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292</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44%</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2"/>
                  </a:ext>
                </a:extLst>
              </a:tr>
              <a:tr h="333375">
                <a:tc>
                  <a:txBody>
                    <a:bodyPr/>
                    <a:lstStyle/>
                    <a:p>
                      <a:pPr algn="l" fontAlgn="b"/>
                      <a:r>
                        <a:rPr lang="en-US" sz="1800" u="none" strike="noStrike" dirty="0">
                          <a:effectLst/>
                        </a:rPr>
                        <a:t>3 Industrial Hoses and Rinse Valves</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623</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667</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1289</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48%</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4"/>
                  </a:ext>
                </a:extLst>
              </a:tr>
              <a:tr h="333375">
                <a:tc>
                  <a:txBody>
                    <a:bodyPr/>
                    <a:lstStyle/>
                    <a:p>
                      <a:pPr algn="l" fontAlgn="b"/>
                      <a:r>
                        <a:rPr lang="en-US" sz="1800" u="none" strike="noStrike" dirty="0">
                          <a:effectLst/>
                        </a:rPr>
                        <a:t>Scrapper with PRSV</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841</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367</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1208</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70%</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5"/>
                  </a:ext>
                </a:extLst>
              </a:tr>
              <a:tr h="333375">
                <a:tc>
                  <a:txBody>
                    <a:bodyPr/>
                    <a:lstStyle/>
                    <a:p>
                      <a:pPr algn="l" fontAlgn="b"/>
                      <a:r>
                        <a:rPr lang="en-US" sz="1800" u="none" strike="noStrike" dirty="0">
                          <a:effectLst/>
                        </a:rPr>
                        <a:t>Cold Water Hose with No Valve</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985</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1711</a:t>
                      </a:r>
                    </a:p>
                  </a:txBody>
                  <a:tcPr marL="0" marR="0" marT="0" marB="0" anchor="b"/>
                </a:tc>
                <a:tc>
                  <a:txBody>
                    <a:bodyPr/>
                    <a:lstStyle/>
                    <a:p>
                      <a:pPr algn="ctr" fontAlgn="b"/>
                      <a:r>
                        <a:rPr lang="en-US" sz="1800" u="none" strike="noStrike" dirty="0">
                          <a:effectLst/>
                        </a:rPr>
                        <a:t>2696</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37%</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77329280"/>
                  </a:ext>
                </a:extLst>
              </a:tr>
            </a:tbl>
          </a:graphicData>
        </a:graphic>
      </p:graphicFrame>
      <p:sp>
        <p:nvSpPr>
          <p:cNvPr id="4" name="Content Placeholder 3"/>
          <p:cNvSpPr>
            <a:spLocks noGrp="1"/>
          </p:cNvSpPr>
          <p:nvPr>
            <p:ph sz="half" idx="2"/>
          </p:nvPr>
        </p:nvSpPr>
        <p:spPr>
          <a:xfrm>
            <a:off x="609600" y="5184352"/>
            <a:ext cx="11039288" cy="1511420"/>
          </a:xfrm>
        </p:spPr>
        <p:txBody>
          <a:bodyPr>
            <a:normAutofit/>
          </a:bodyPr>
          <a:lstStyle/>
          <a:p>
            <a:r>
              <a:rPr lang="en-US" dirty="0"/>
              <a:t>Data is all over the place</a:t>
            </a:r>
          </a:p>
          <a:p>
            <a:r>
              <a:rPr lang="en-US" dirty="0"/>
              <a:t>Equipment and operating practices have a huge impact</a:t>
            </a:r>
          </a:p>
          <a:p>
            <a:r>
              <a:rPr lang="en-US" dirty="0"/>
              <a:t>Water and energy intensity in the dishroom can vary by 20X</a:t>
            </a:r>
          </a:p>
        </p:txBody>
      </p:sp>
      <p:sp>
        <p:nvSpPr>
          <p:cNvPr id="7" name="Rectangle 6">
            <a:extLst>
              <a:ext uri="{FF2B5EF4-FFF2-40B4-BE49-F238E27FC236}">
                <a16:creationId xmlns:a16="http://schemas.microsoft.com/office/drawing/2014/main" id="{D21ABBB0-4CE4-45B1-B9E5-4586962AF18B}"/>
              </a:ext>
            </a:extLst>
          </p:cNvPr>
          <p:cNvSpPr/>
          <p:nvPr/>
        </p:nvSpPr>
        <p:spPr>
          <a:xfrm>
            <a:off x="7712364" y="2070984"/>
            <a:ext cx="2244436" cy="32123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D9D603FD-B51D-4C8A-8A95-4D85B31D1BE0}"/>
              </a:ext>
            </a:extLst>
          </p:cNvPr>
          <p:cNvSpPr/>
          <p:nvPr/>
        </p:nvSpPr>
        <p:spPr>
          <a:xfrm>
            <a:off x="7712364" y="4405745"/>
            <a:ext cx="2244436" cy="33714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Sonido grabado">
            <a:hlinkClick r:id="" action="ppaction://media"/>
            <a:extLst>
              <a:ext uri="{FF2B5EF4-FFF2-40B4-BE49-F238E27FC236}">
                <a16:creationId xmlns:a16="http://schemas.microsoft.com/office/drawing/2014/main" id="{C8EE0765-8907-5F8A-FD50-28F7934BF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7801" y="266137"/>
            <a:ext cx="715530" cy="715530"/>
          </a:xfrm>
          <a:prstGeom prst="rect">
            <a:avLst/>
          </a:prstGeom>
        </p:spPr>
      </p:pic>
    </p:spTree>
    <p:extLst>
      <p:ext uri="{BB962C8B-B14F-4D97-AF65-F5344CB8AC3E}">
        <p14:creationId xmlns:p14="http://schemas.microsoft.com/office/powerpoint/2010/main" val="253198824"/>
      </p:ext>
    </p:extLst>
  </p:cSld>
  <p:clrMapOvr>
    <a:masterClrMapping/>
  </p:clrMapOvr>
  <mc:AlternateContent xmlns:mc="http://schemas.openxmlformats.org/markup-compatibility/2006" xmlns:p14="http://schemas.microsoft.com/office/powerpoint/2010/main">
    <mc:Choice Requires="p14">
      <p:transition spd="med" p14:dur="700" advTm="51079">
        <p:fade/>
      </p:transition>
    </mc:Choice>
    <mc:Fallback xmlns="">
      <p:transition spd="med" advTm="510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1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4" grpId="0" uiExpand="1" build="p"/>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489" y="838200"/>
            <a:ext cx="8961437"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81200" y="0"/>
            <a:ext cx="8229600" cy="1143000"/>
          </a:xfrm>
        </p:spPr>
        <p:txBody>
          <a:bodyPr>
            <a:normAutofit/>
          </a:bodyPr>
          <a:lstStyle/>
          <a:p>
            <a:r>
              <a:rPr lang="en-US" dirty="0"/>
              <a:t>Pre-Rinse Water Use Per Meal</a:t>
            </a:r>
          </a:p>
        </p:txBody>
      </p:sp>
      <p:sp>
        <p:nvSpPr>
          <p:cNvPr id="3" name="Rounded Rectangle 2"/>
          <p:cNvSpPr/>
          <p:nvPr/>
        </p:nvSpPr>
        <p:spPr>
          <a:xfrm>
            <a:off x="3200400" y="1600200"/>
            <a:ext cx="304800" cy="1524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4489" y="4038600"/>
            <a:ext cx="8961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86100" y="1034534"/>
            <a:ext cx="53340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504D"/>
                </a:solidFill>
              </a:rPr>
              <a:t>6/3</a:t>
            </a:r>
          </a:p>
        </p:txBody>
      </p:sp>
      <p:sp>
        <p:nvSpPr>
          <p:cNvPr id="8" name="Rounded Rectangle 7"/>
          <p:cNvSpPr/>
          <p:nvPr/>
        </p:nvSpPr>
        <p:spPr>
          <a:xfrm>
            <a:off x="8839200" y="2590800"/>
            <a:ext cx="304800" cy="5334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9" name="TextBox 8"/>
          <p:cNvSpPr txBox="1"/>
          <p:nvPr/>
        </p:nvSpPr>
        <p:spPr>
          <a:xfrm>
            <a:off x="8724900" y="2028309"/>
            <a:ext cx="53340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504D"/>
                </a:solidFill>
              </a:rPr>
              <a:t>6/4</a:t>
            </a:r>
          </a:p>
        </p:txBody>
      </p:sp>
      <p:sp>
        <p:nvSpPr>
          <p:cNvPr id="10" name="Rounded Rectangle 9"/>
          <p:cNvSpPr/>
          <p:nvPr/>
        </p:nvSpPr>
        <p:spPr>
          <a:xfrm>
            <a:off x="228600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1" name="TextBox 10"/>
          <p:cNvSpPr txBox="1"/>
          <p:nvPr/>
        </p:nvSpPr>
        <p:spPr>
          <a:xfrm>
            <a:off x="2183860" y="3669268"/>
            <a:ext cx="90224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1.0 g/m</a:t>
            </a:r>
          </a:p>
        </p:txBody>
      </p:sp>
      <p:sp>
        <p:nvSpPr>
          <p:cNvPr id="12" name="Rounded Rectangle 11"/>
          <p:cNvSpPr/>
          <p:nvPr/>
        </p:nvSpPr>
        <p:spPr>
          <a:xfrm>
            <a:off x="327660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3" name="TextBox 12"/>
          <p:cNvSpPr txBox="1"/>
          <p:nvPr/>
        </p:nvSpPr>
        <p:spPr>
          <a:xfrm>
            <a:off x="3174460" y="3669268"/>
            <a:ext cx="90224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0.8 g/m</a:t>
            </a:r>
          </a:p>
        </p:txBody>
      </p:sp>
      <p:sp>
        <p:nvSpPr>
          <p:cNvPr id="14" name="Rounded Rectangle 13"/>
          <p:cNvSpPr/>
          <p:nvPr/>
        </p:nvSpPr>
        <p:spPr>
          <a:xfrm>
            <a:off x="457200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4469860" y="3669268"/>
            <a:ext cx="116894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0.3 g/meal</a:t>
            </a:r>
          </a:p>
        </p:txBody>
      </p:sp>
      <p:sp>
        <p:nvSpPr>
          <p:cNvPr id="16" name="Rounded Rectangle 15"/>
          <p:cNvSpPr/>
          <p:nvPr/>
        </p:nvSpPr>
        <p:spPr>
          <a:xfrm>
            <a:off x="741734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7" name="TextBox 16"/>
          <p:cNvSpPr txBox="1"/>
          <p:nvPr/>
        </p:nvSpPr>
        <p:spPr>
          <a:xfrm>
            <a:off x="7206574" y="3682531"/>
            <a:ext cx="91440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4.2 g/m</a:t>
            </a:r>
          </a:p>
        </p:txBody>
      </p:sp>
      <p:sp>
        <p:nvSpPr>
          <p:cNvPr id="18" name="Rounded Rectangle 17"/>
          <p:cNvSpPr/>
          <p:nvPr/>
        </p:nvSpPr>
        <p:spPr>
          <a:xfrm>
            <a:off x="834471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9" name="TextBox 18"/>
          <p:cNvSpPr txBox="1"/>
          <p:nvPr/>
        </p:nvSpPr>
        <p:spPr>
          <a:xfrm>
            <a:off x="8242570" y="3669268"/>
            <a:ext cx="91440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1.1 g/m</a:t>
            </a:r>
          </a:p>
        </p:txBody>
      </p:sp>
      <p:sp>
        <p:nvSpPr>
          <p:cNvPr id="20" name="Rounded Rectangle 19"/>
          <p:cNvSpPr/>
          <p:nvPr/>
        </p:nvSpPr>
        <p:spPr>
          <a:xfrm>
            <a:off x="9294778"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21" name="TextBox 20"/>
          <p:cNvSpPr txBox="1"/>
          <p:nvPr/>
        </p:nvSpPr>
        <p:spPr>
          <a:xfrm>
            <a:off x="9258300" y="3669268"/>
            <a:ext cx="91440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5.9 g/m</a:t>
            </a:r>
          </a:p>
        </p:txBody>
      </p:sp>
      <p:sp>
        <p:nvSpPr>
          <p:cNvPr id="22" name="TextBox 21"/>
          <p:cNvSpPr txBox="1"/>
          <p:nvPr/>
        </p:nvSpPr>
        <p:spPr>
          <a:xfrm>
            <a:off x="5625830" y="5257801"/>
            <a:ext cx="1415376" cy="1015663"/>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a:solidFill>
                  <a:srgbClr val="C0504D"/>
                </a:solidFill>
              </a:rPr>
              <a:t>20X More Water Use Per Meal</a:t>
            </a:r>
          </a:p>
        </p:txBody>
      </p:sp>
      <p:pic>
        <p:nvPicPr>
          <p:cNvPr id="6" name="Sonido grabado">
            <a:hlinkClick r:id="" action="ppaction://media"/>
            <a:extLst>
              <a:ext uri="{FF2B5EF4-FFF2-40B4-BE49-F238E27FC236}">
                <a16:creationId xmlns:a16="http://schemas.microsoft.com/office/drawing/2014/main" id="{DE6A5D45-1AA1-C749-DB4A-881D9D57F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2244" y="175419"/>
            <a:ext cx="662781" cy="662781"/>
          </a:xfrm>
          <a:prstGeom prst="rect">
            <a:avLst/>
          </a:prstGeom>
        </p:spPr>
      </p:pic>
    </p:spTree>
    <p:extLst>
      <p:ext uri="{BB962C8B-B14F-4D97-AF65-F5344CB8AC3E}">
        <p14:creationId xmlns:p14="http://schemas.microsoft.com/office/powerpoint/2010/main" val="8370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909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P spid="8"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9DB-F8D4-A563-B141-5916AE51509B}"/>
              </a:ext>
            </a:extLst>
          </p:cNvPr>
          <p:cNvSpPr>
            <a:spLocks noGrp="1"/>
          </p:cNvSpPr>
          <p:nvPr>
            <p:ph type="title"/>
          </p:nvPr>
        </p:nvSpPr>
        <p:spPr/>
        <p:txBody>
          <a:bodyPr/>
          <a:lstStyle/>
          <a:p>
            <a:r>
              <a:rPr lang="en-US" dirty="0"/>
              <a:t>A Proper Training Program Includes:</a:t>
            </a:r>
          </a:p>
        </p:txBody>
      </p:sp>
      <p:sp>
        <p:nvSpPr>
          <p:cNvPr id="3" name="Content Placeholder 2">
            <a:extLst>
              <a:ext uri="{FF2B5EF4-FFF2-40B4-BE49-F238E27FC236}">
                <a16:creationId xmlns:a16="http://schemas.microsoft.com/office/drawing/2014/main" id="{0A9413B5-DEA1-4BBA-CA82-16384B9C792E}"/>
              </a:ext>
            </a:extLst>
          </p:cNvPr>
          <p:cNvSpPr>
            <a:spLocks noGrp="1"/>
          </p:cNvSpPr>
          <p:nvPr>
            <p:ph idx="1"/>
          </p:nvPr>
        </p:nvSpPr>
        <p:spPr/>
        <p:txBody>
          <a:bodyPr/>
          <a:lstStyle/>
          <a:p>
            <a:r>
              <a:rPr lang="en-US" dirty="0"/>
              <a:t>Standard start-up and shut-down procedures for all equipment</a:t>
            </a:r>
          </a:p>
          <a:p>
            <a:r>
              <a:rPr lang="en-US" dirty="0"/>
              <a:t>Standard operating procedures for all equipment</a:t>
            </a:r>
          </a:p>
          <a:p>
            <a:r>
              <a:rPr lang="en-US" dirty="0"/>
              <a:t>Designation of a clean and a dirty zone in the dish room</a:t>
            </a:r>
          </a:p>
          <a:p>
            <a:r>
              <a:rPr lang="en-US" dirty="0"/>
              <a:t>Daily cleaning schedules and procedures for all equipment</a:t>
            </a:r>
          </a:p>
          <a:p>
            <a:r>
              <a:rPr lang="en-US" dirty="0"/>
              <a:t>Close of shift/facility shut-down procedure</a:t>
            </a:r>
          </a:p>
          <a:p>
            <a:r>
              <a:rPr lang="en-US" dirty="0"/>
              <a:t>An incentive to report malfunctioning equipment to management</a:t>
            </a:r>
          </a:p>
        </p:txBody>
      </p:sp>
      <p:pic>
        <p:nvPicPr>
          <p:cNvPr id="5" name="Sonido grabado">
            <a:hlinkClick r:id="" action="ppaction://media"/>
            <a:extLst>
              <a:ext uri="{FF2B5EF4-FFF2-40B4-BE49-F238E27FC236}">
                <a16:creationId xmlns:a16="http://schemas.microsoft.com/office/drawing/2014/main" id="{27E3232D-9DD5-05CF-73D6-93BF20CD9E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34356" y="569594"/>
            <a:ext cx="863125" cy="863125"/>
          </a:xfrm>
          <a:prstGeom prst="rect">
            <a:avLst/>
          </a:prstGeom>
        </p:spPr>
      </p:pic>
    </p:spTree>
    <p:extLst>
      <p:ext uri="{BB962C8B-B14F-4D97-AF65-F5344CB8AC3E}">
        <p14:creationId xmlns:p14="http://schemas.microsoft.com/office/powerpoint/2010/main" val="151876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white checklist&#10;&#10;Description automatically generated">
            <a:extLst>
              <a:ext uri="{FF2B5EF4-FFF2-40B4-BE49-F238E27FC236}">
                <a16:creationId xmlns:a16="http://schemas.microsoft.com/office/drawing/2014/main" id="{4297247D-614F-F7E4-EE27-9AA06A31F3A0}"/>
              </a:ext>
            </a:extLst>
          </p:cNvPr>
          <p:cNvPicPr>
            <a:picLocks noChangeAspect="1"/>
          </p:cNvPicPr>
          <p:nvPr/>
        </p:nvPicPr>
        <p:blipFill rotWithShape="1">
          <a:blip r:embed="rId5">
            <a:extLst>
              <a:ext uri="{28A0092B-C50C-407E-A947-70E740481C1C}">
                <a14:useLocalDpi xmlns:a14="http://schemas.microsoft.com/office/drawing/2010/main" val="0"/>
              </a:ext>
            </a:extLst>
          </a:blip>
          <a:srcRect l="5" t="-2130" r="-6" b="56300"/>
          <a:stretch/>
        </p:blipFill>
        <p:spPr>
          <a:xfrm>
            <a:off x="21" y="-375138"/>
            <a:ext cx="12191979" cy="7233137"/>
          </a:xfrm>
          <a:prstGeom prst="rect">
            <a:avLst/>
          </a:prstGeom>
        </p:spPr>
      </p:pic>
      <p:pic>
        <p:nvPicPr>
          <p:cNvPr id="2050" name="Picture 2" descr="Avoiding Dish Room Afterthought - Foodservice Equipment &amp; Supplies">
            <a:extLst>
              <a:ext uri="{FF2B5EF4-FFF2-40B4-BE49-F238E27FC236}">
                <a16:creationId xmlns:a16="http://schemas.microsoft.com/office/drawing/2014/main" id="{B6E833DE-5E36-DE96-9738-6B00FAC3BF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4579" y="423081"/>
            <a:ext cx="3299386" cy="2046738"/>
          </a:xfrm>
          <a:prstGeom prst="rect">
            <a:avLst/>
          </a:prstGeom>
          <a:noFill/>
          <a:extLst>
            <a:ext uri="{909E8E84-426E-40DD-AFC4-6F175D3DCCD1}">
              <a14:hiddenFill xmlns:a14="http://schemas.microsoft.com/office/drawing/2010/main">
                <a:solidFill>
                  <a:srgbClr val="FFFFFF"/>
                </a:solidFill>
              </a14:hiddenFill>
            </a:ext>
          </a:extLst>
        </p:spPr>
      </p:pic>
      <p:pic>
        <p:nvPicPr>
          <p:cNvPr id="3" name="Sonido grabado">
            <a:hlinkClick r:id="" action="ppaction://media"/>
            <a:extLst>
              <a:ext uri="{FF2B5EF4-FFF2-40B4-BE49-F238E27FC236}">
                <a16:creationId xmlns:a16="http://schemas.microsoft.com/office/drawing/2014/main" id="{D3F71E97-4700-89CF-061B-93B58948A4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18225" y="423081"/>
            <a:ext cx="760559" cy="760559"/>
          </a:xfrm>
          <a:prstGeom prst="rect">
            <a:avLst/>
          </a:prstGeom>
        </p:spPr>
      </p:pic>
    </p:spTree>
    <p:extLst>
      <p:ext uri="{BB962C8B-B14F-4D97-AF65-F5344CB8AC3E}">
        <p14:creationId xmlns:p14="http://schemas.microsoft.com/office/powerpoint/2010/main" val="203105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checklist&#10;&#10;Description automatically generated">
            <a:extLst>
              <a:ext uri="{FF2B5EF4-FFF2-40B4-BE49-F238E27FC236}">
                <a16:creationId xmlns:a16="http://schemas.microsoft.com/office/drawing/2014/main" id="{4297247D-614F-F7E4-EE27-9AA06A31F3A0}"/>
              </a:ext>
            </a:extLst>
          </p:cNvPr>
          <p:cNvPicPr>
            <a:picLocks noChangeAspect="1"/>
          </p:cNvPicPr>
          <p:nvPr/>
        </p:nvPicPr>
        <p:blipFill rotWithShape="1">
          <a:blip r:embed="rId5">
            <a:extLst>
              <a:ext uri="{28A0092B-C50C-407E-A947-70E740481C1C}">
                <a14:useLocalDpi xmlns:a14="http://schemas.microsoft.com/office/drawing/2010/main" val="0"/>
              </a:ext>
            </a:extLst>
          </a:blip>
          <a:srcRect l="130" t="41578" r="-131" b="141"/>
          <a:stretch/>
        </p:blipFill>
        <p:spPr>
          <a:xfrm>
            <a:off x="0" y="0"/>
            <a:ext cx="9865895" cy="7443371"/>
          </a:xfrm>
          <a:prstGeom prst="rect">
            <a:avLst/>
          </a:prstGeom>
        </p:spPr>
      </p:pic>
      <p:pic>
        <p:nvPicPr>
          <p:cNvPr id="3074" name="Picture 2" descr="This is my dish pit there are many dish pits like it but this one is mine!  : r/dishwashers">
            <a:extLst>
              <a:ext uri="{FF2B5EF4-FFF2-40B4-BE49-F238E27FC236}">
                <a16:creationId xmlns:a16="http://schemas.microsoft.com/office/drawing/2014/main" id="{9FAFAC57-F74C-DBC3-C8E4-9A143A676E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528"/>
          <a:stretch/>
        </p:blipFill>
        <p:spPr bwMode="auto">
          <a:xfrm>
            <a:off x="9378102" y="1934570"/>
            <a:ext cx="2609181" cy="2988860"/>
          </a:xfrm>
          <a:prstGeom prst="rect">
            <a:avLst/>
          </a:prstGeom>
          <a:noFill/>
          <a:extLst>
            <a:ext uri="{909E8E84-426E-40DD-AFC4-6F175D3DCCD1}">
              <a14:hiddenFill xmlns:a14="http://schemas.microsoft.com/office/drawing/2010/main">
                <a:solidFill>
                  <a:srgbClr val="FFFFFF"/>
                </a:solidFill>
              </a14:hiddenFill>
            </a:ext>
          </a:extLst>
        </p:spPr>
      </p:pic>
      <p:pic>
        <p:nvPicPr>
          <p:cNvPr id="4" name="Sonido grabado">
            <a:hlinkClick r:id="" action="ppaction://media"/>
            <a:extLst>
              <a:ext uri="{FF2B5EF4-FFF2-40B4-BE49-F238E27FC236}">
                <a16:creationId xmlns:a16="http://schemas.microsoft.com/office/drawing/2014/main" id="{18AD137E-E6DE-5369-58FB-35C1EBF4FD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6230" y="0"/>
            <a:ext cx="819330" cy="819330"/>
          </a:xfrm>
          <a:prstGeom prst="rect">
            <a:avLst/>
          </a:prstGeom>
        </p:spPr>
      </p:pic>
    </p:spTree>
    <p:extLst>
      <p:ext uri="{BB962C8B-B14F-4D97-AF65-F5344CB8AC3E}">
        <p14:creationId xmlns:p14="http://schemas.microsoft.com/office/powerpoint/2010/main" val="1528020882"/>
      </p:ext>
    </p:extLst>
  </p:cSld>
  <p:clrMapOvr>
    <a:masterClrMapping/>
  </p:clrMapOvr>
  <mc:AlternateContent xmlns:mc="http://schemas.openxmlformats.org/markup-compatibility/2006" xmlns:p14="http://schemas.microsoft.com/office/powerpoint/2010/main">
    <mc:Choice Requires="p14">
      <p:transition spd="med" p14:dur="700" advTm="6706">
        <p:fade/>
      </p:transition>
    </mc:Choice>
    <mc:Fallback xmlns="">
      <p:transition spd="med" advTm="67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hecklist with black text&#10;&#10;Description automatically generated">
            <a:extLst>
              <a:ext uri="{FF2B5EF4-FFF2-40B4-BE49-F238E27FC236}">
                <a16:creationId xmlns:a16="http://schemas.microsoft.com/office/drawing/2014/main" id="{950C5E65-3A47-0FB1-886E-E376899A7ADC}"/>
              </a:ext>
            </a:extLst>
          </p:cNvPr>
          <p:cNvPicPr>
            <a:picLocks noChangeAspect="1"/>
          </p:cNvPicPr>
          <p:nvPr/>
        </p:nvPicPr>
        <p:blipFill rotWithShape="1">
          <a:blip r:embed="rId2">
            <a:extLst>
              <a:ext uri="{28A0092B-C50C-407E-A947-70E740481C1C}">
                <a14:useLocalDpi xmlns:a14="http://schemas.microsoft.com/office/drawing/2010/main" val="0"/>
              </a:ext>
            </a:extLst>
          </a:blip>
          <a:srcRect t="14752" r="-2" b="7065"/>
          <a:stretch/>
        </p:blipFill>
        <p:spPr>
          <a:xfrm>
            <a:off x="20" y="1282"/>
            <a:ext cx="12191980" cy="6856718"/>
          </a:xfrm>
          <a:prstGeom prst="rect">
            <a:avLst/>
          </a:prstGeom>
        </p:spPr>
      </p:pic>
      <p:pic>
        <p:nvPicPr>
          <p:cNvPr id="4098" name="Picture 2" descr="How the University of Chicago Medical Center overhauled its kitchen">
            <a:extLst>
              <a:ext uri="{FF2B5EF4-FFF2-40B4-BE49-F238E27FC236}">
                <a16:creationId xmlns:a16="http://schemas.microsoft.com/office/drawing/2014/main" id="{F6F86720-8776-17D1-4590-A8A523783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930" y="3761093"/>
            <a:ext cx="57150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1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041B66-7CA2-6834-C0E5-D36169C49763}"/>
              </a:ext>
            </a:extLst>
          </p:cNvPr>
          <p:cNvSpPr txBox="1"/>
          <p:nvPr/>
        </p:nvSpPr>
        <p:spPr>
          <a:xfrm>
            <a:off x="402404" y="1262198"/>
            <a:ext cx="647271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information in this presentation can be found in a new design guide, accessible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https://caenergywise.com/design-guides/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most recent revision was made possible with funds from 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CalNEXT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program by a team of energy industry professionals from TRC and Frontier Energy. </a:t>
            </a:r>
          </a:p>
        </p:txBody>
      </p:sp>
      <p:pic>
        <p:nvPicPr>
          <p:cNvPr id="1026" name="Picture 2" descr="Home - CalNEXT">
            <a:extLst>
              <a:ext uri="{FF2B5EF4-FFF2-40B4-BE49-F238E27FC236}">
                <a16:creationId xmlns:a16="http://schemas.microsoft.com/office/drawing/2014/main" id="{8C9FD189-DFA7-6D24-0E53-A7B1DDE5E7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7346" y="5214452"/>
            <a:ext cx="1929624" cy="5332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C Companies, Inc. | LinkedIn">
            <a:extLst>
              <a:ext uri="{FF2B5EF4-FFF2-40B4-BE49-F238E27FC236}">
                <a16:creationId xmlns:a16="http://schemas.microsoft.com/office/drawing/2014/main" id="{877CB233-50FD-7F2D-0047-3B0B4DECCE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260"/>
          <a:stretch/>
        </p:blipFill>
        <p:spPr bwMode="auto">
          <a:xfrm>
            <a:off x="73817" y="5366720"/>
            <a:ext cx="1905000" cy="1385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ontier Energy - Crunchbase Company Profile &amp; Funding">
            <a:extLst>
              <a:ext uri="{FF2B5EF4-FFF2-40B4-BE49-F238E27FC236}">
                <a16:creationId xmlns:a16="http://schemas.microsoft.com/office/drawing/2014/main" id="{A1F66EC8-C31C-C3CC-4AB0-CEB1B0D617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2437" y="5107064"/>
            <a:ext cx="1385688" cy="1385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rochure with a blue wave and a person washing dishes&#10;&#10;Description automatically generated">
            <a:extLst>
              <a:ext uri="{FF2B5EF4-FFF2-40B4-BE49-F238E27FC236}">
                <a16:creationId xmlns:a16="http://schemas.microsoft.com/office/drawing/2014/main" id="{C6202A05-8D80-3ABE-32C8-F96129CDD6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5123" y="0"/>
            <a:ext cx="5311338" cy="6858000"/>
          </a:xfrm>
          <a:prstGeom prst="rect">
            <a:avLst/>
          </a:prstGeom>
        </p:spPr>
      </p:pic>
      <p:pic>
        <p:nvPicPr>
          <p:cNvPr id="2050" name="Picture 2" descr="Southern California Edison">
            <a:extLst>
              <a:ext uri="{FF2B5EF4-FFF2-40B4-BE49-F238E27FC236}">
                <a16:creationId xmlns:a16="http://schemas.microsoft.com/office/drawing/2014/main" id="{22BA028E-4D8D-6906-9536-EEEC7B1FB4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0714" y="5697095"/>
            <a:ext cx="942887" cy="953700"/>
          </a:xfrm>
          <a:prstGeom prst="rect">
            <a:avLst/>
          </a:prstGeom>
          <a:noFill/>
          <a:extLst>
            <a:ext uri="{909E8E84-426E-40DD-AFC4-6F175D3DCCD1}">
              <a14:hiddenFill xmlns:a14="http://schemas.microsoft.com/office/drawing/2010/main">
                <a:solidFill>
                  <a:srgbClr val="FFFFFF"/>
                </a:solidFill>
              </a14:hiddenFill>
            </a:ext>
          </a:extLst>
        </p:spPr>
      </p:pic>
      <p:pic>
        <p:nvPicPr>
          <p:cNvPr id="4" name="Sonido grabado">
            <a:hlinkClick r:id="" action="ppaction://media"/>
            <a:extLst>
              <a:ext uri="{FF2B5EF4-FFF2-40B4-BE49-F238E27FC236}">
                <a16:creationId xmlns:a16="http://schemas.microsoft.com/office/drawing/2014/main" id="{143D3DA4-1AF3-202B-6806-173B05ADCF9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2767" y="503281"/>
            <a:ext cx="487363" cy="487363"/>
          </a:xfrm>
          <a:prstGeom prst="rect">
            <a:avLst/>
          </a:prstGeom>
        </p:spPr>
      </p:pic>
    </p:spTree>
    <p:extLst>
      <p:ext uri="{BB962C8B-B14F-4D97-AF65-F5344CB8AC3E}">
        <p14:creationId xmlns:p14="http://schemas.microsoft.com/office/powerpoint/2010/main" val="1260326754"/>
      </p:ext>
    </p:extLst>
  </p:cSld>
  <p:clrMapOvr>
    <a:masterClrMapping/>
  </p:clrMapOvr>
  <mc:AlternateContent xmlns:mc="http://schemas.openxmlformats.org/markup-compatibility/2006" xmlns:p14="http://schemas.microsoft.com/office/powerpoint/2010/main">
    <mc:Choice Requires="p14">
      <p:transition spd="med" p14:dur="700" advTm="35900">
        <p:fade/>
      </p:transition>
    </mc:Choice>
    <mc:Fallback xmlns="">
      <p:transition spd="med" advTm="359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F8308DF-82E7-6661-2982-E2231392EBFC}"/>
              </a:ext>
            </a:extLst>
          </p:cNvPr>
          <p:cNvPicPr>
            <a:picLocks noChangeAspect="1"/>
          </p:cNvPicPr>
          <p:nvPr/>
        </p:nvPicPr>
        <p:blipFill rotWithShape="1">
          <a:blip r:embed="rId2">
            <a:extLst>
              <a:ext uri="{28A0092B-C50C-407E-A947-70E740481C1C}">
                <a14:useLocalDpi xmlns:a14="http://schemas.microsoft.com/office/drawing/2010/main" val="0"/>
              </a:ext>
            </a:extLst>
          </a:blip>
          <a:srcRect r="12587"/>
          <a:stretch/>
        </p:blipFill>
        <p:spPr>
          <a:xfrm>
            <a:off x="103076" y="422031"/>
            <a:ext cx="11656101" cy="6142891"/>
          </a:xfrm>
          <a:prstGeom prst="rect">
            <a:avLst/>
          </a:prstGeom>
        </p:spPr>
      </p:pic>
      <p:pic>
        <p:nvPicPr>
          <p:cNvPr id="5122" name="Picture 2" descr="Mechanical Room Design Ideas, Pictures, Remodel and Decor | Mechanical room,  Contemporary basement, Home maintenance">
            <a:extLst>
              <a:ext uri="{FF2B5EF4-FFF2-40B4-BE49-F238E27FC236}">
                <a16:creationId xmlns:a16="http://schemas.microsoft.com/office/drawing/2014/main" id="{96ED311E-1D5B-6678-3E22-95C50D201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239" y="1559901"/>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37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hecklist with blue and white text&#10;&#10;Description automatically generated">
            <a:extLst>
              <a:ext uri="{FF2B5EF4-FFF2-40B4-BE49-F238E27FC236}">
                <a16:creationId xmlns:a16="http://schemas.microsoft.com/office/drawing/2014/main" id="{25A4CAE7-8910-B630-864F-E8E266F8D324}"/>
              </a:ext>
            </a:extLst>
          </p:cNvPr>
          <p:cNvPicPr>
            <a:picLocks noChangeAspect="1"/>
          </p:cNvPicPr>
          <p:nvPr/>
        </p:nvPicPr>
        <p:blipFill rotWithShape="1">
          <a:blip r:embed="rId5">
            <a:extLst>
              <a:ext uri="{28A0092B-C50C-407E-A947-70E740481C1C}">
                <a14:useLocalDpi xmlns:a14="http://schemas.microsoft.com/office/drawing/2010/main" val="0"/>
              </a:ext>
            </a:extLst>
          </a:blip>
          <a:srcRect l="1" t="3218" r="-16592"/>
          <a:stretch/>
        </p:blipFill>
        <p:spPr>
          <a:xfrm>
            <a:off x="64612" y="1282"/>
            <a:ext cx="12191980" cy="6856718"/>
          </a:xfrm>
          <a:prstGeom prst="rect">
            <a:avLst/>
          </a:prstGeom>
        </p:spPr>
      </p:pic>
      <p:pic>
        <p:nvPicPr>
          <p:cNvPr id="2" name="Sonido grabado">
            <a:hlinkClick r:id="" action="ppaction://media"/>
            <a:extLst>
              <a:ext uri="{FF2B5EF4-FFF2-40B4-BE49-F238E27FC236}">
                <a16:creationId xmlns:a16="http://schemas.microsoft.com/office/drawing/2014/main" id="{6AB684B1-5AC5-2AC4-34B5-883CD1CE9B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5925" y="258445"/>
            <a:ext cx="732155" cy="732155"/>
          </a:xfrm>
          <a:prstGeom prst="rect">
            <a:avLst/>
          </a:prstGeom>
        </p:spPr>
      </p:pic>
    </p:spTree>
    <p:extLst>
      <p:ext uri="{BB962C8B-B14F-4D97-AF65-F5344CB8AC3E}">
        <p14:creationId xmlns:p14="http://schemas.microsoft.com/office/powerpoint/2010/main" val="2616029102"/>
      </p:ext>
    </p:extLst>
  </p:cSld>
  <p:clrMapOvr>
    <a:masterClrMapping/>
  </p:clrMapOvr>
  <mc:AlternateContent xmlns:mc="http://schemas.openxmlformats.org/markup-compatibility/2006" xmlns:p14="http://schemas.microsoft.com/office/powerpoint/2010/main">
    <mc:Choice Requires="p14">
      <p:transition spd="med" p14:dur="700" advTm="14029">
        <p:fade/>
      </p:transition>
    </mc:Choice>
    <mc:Fallback xmlns="">
      <p:transition spd="med" advTm="140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3: Maintenance</a:t>
            </a:r>
            <a:endParaRPr lang="en-US" sz="5400" dirty="0">
              <a:latin typeface="Arial Black" panose="020B0A04020102020204" pitchFamily="34" charset="0"/>
            </a:endParaRPr>
          </a:p>
        </p:txBody>
      </p:sp>
      <p:pic>
        <p:nvPicPr>
          <p:cNvPr id="4" name="Sonido grabado">
            <a:hlinkClick r:id="" action="ppaction://media"/>
            <a:extLst>
              <a:ext uri="{FF2B5EF4-FFF2-40B4-BE49-F238E27FC236}">
                <a16:creationId xmlns:a16="http://schemas.microsoft.com/office/drawing/2014/main" id="{11321D21-D208-B9FE-41D5-953105C3ED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54860" y="5092077"/>
            <a:ext cx="682279" cy="682279"/>
          </a:xfrm>
          <a:prstGeom prst="rect">
            <a:avLst/>
          </a:prstGeom>
        </p:spPr>
      </p:pic>
    </p:spTree>
    <p:extLst>
      <p:ext uri="{BB962C8B-B14F-4D97-AF65-F5344CB8AC3E}">
        <p14:creationId xmlns:p14="http://schemas.microsoft.com/office/powerpoint/2010/main" val="140856063"/>
      </p:ext>
    </p:extLst>
  </p:cSld>
  <p:clrMapOvr>
    <a:masterClrMapping/>
  </p:clrMapOvr>
  <mc:AlternateContent xmlns:mc="http://schemas.openxmlformats.org/markup-compatibility/2006" xmlns:p14="http://schemas.microsoft.com/office/powerpoint/2010/main">
    <mc:Choice Requires="p14">
      <p:transition spd="med" p14:dur="700" advTm="3903">
        <p:fade/>
      </p:transition>
    </mc:Choice>
    <mc:Fallback xmlns="">
      <p:transition spd="med" advTm="39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9DB-F8D4-A563-B141-5916AE51509B}"/>
              </a:ext>
            </a:extLst>
          </p:cNvPr>
          <p:cNvSpPr>
            <a:spLocks noGrp="1"/>
          </p:cNvSpPr>
          <p:nvPr>
            <p:ph type="title"/>
          </p:nvPr>
        </p:nvSpPr>
        <p:spPr/>
        <p:txBody>
          <a:bodyPr/>
          <a:lstStyle/>
          <a:p>
            <a:r>
              <a:rPr lang="en-US" dirty="0"/>
              <a:t>Six Steps to Maintain Equipment</a:t>
            </a:r>
          </a:p>
        </p:txBody>
      </p:sp>
      <p:sp>
        <p:nvSpPr>
          <p:cNvPr id="3" name="Content Placeholder 2">
            <a:extLst>
              <a:ext uri="{FF2B5EF4-FFF2-40B4-BE49-F238E27FC236}">
                <a16:creationId xmlns:a16="http://schemas.microsoft.com/office/drawing/2014/main" id="{0A9413B5-DEA1-4BBA-CA82-16384B9C792E}"/>
              </a:ext>
            </a:extLst>
          </p:cNvPr>
          <p:cNvSpPr>
            <a:spLocks noGrp="1"/>
          </p:cNvSpPr>
          <p:nvPr>
            <p:ph idx="1"/>
          </p:nvPr>
        </p:nvSpPr>
        <p:spPr/>
        <p:txBody>
          <a:bodyPr/>
          <a:lstStyle/>
          <a:p>
            <a:pPr marL="0" indent="0">
              <a:buNone/>
            </a:pPr>
            <a:r>
              <a:rPr lang="en-US" dirty="0"/>
              <a:t>1. Listen to Staff</a:t>
            </a:r>
          </a:p>
          <a:p>
            <a:pPr marL="0" indent="0">
              <a:buNone/>
            </a:pPr>
            <a:r>
              <a:rPr lang="en-US" dirty="0"/>
              <a:t>2. Check your utility metering data</a:t>
            </a:r>
          </a:p>
          <a:p>
            <a:pPr marL="0" indent="0">
              <a:buNone/>
            </a:pPr>
            <a:r>
              <a:rPr lang="en-US" dirty="0"/>
              <a:t>3. Identify and immediately address leaks</a:t>
            </a:r>
          </a:p>
          <a:p>
            <a:pPr marL="0" indent="0">
              <a:buNone/>
            </a:pPr>
            <a:endParaRPr lang="en-US" dirty="0"/>
          </a:p>
        </p:txBody>
      </p:sp>
      <p:graphicFrame>
        <p:nvGraphicFramePr>
          <p:cNvPr id="4" name="Table 3">
            <a:extLst>
              <a:ext uri="{FF2B5EF4-FFF2-40B4-BE49-F238E27FC236}">
                <a16:creationId xmlns:a16="http://schemas.microsoft.com/office/drawing/2014/main" id="{7EB228E6-B551-C59F-777A-B0352DAB4C1D}"/>
              </a:ext>
            </a:extLst>
          </p:cNvPr>
          <p:cNvGraphicFramePr>
            <a:graphicFrameLocks noGrp="1"/>
          </p:cNvGraphicFramePr>
          <p:nvPr>
            <p:extLst>
              <p:ext uri="{D42A27DB-BD31-4B8C-83A1-F6EECF244321}">
                <p14:modId xmlns:p14="http://schemas.microsoft.com/office/powerpoint/2010/main" val="3852408919"/>
              </p:ext>
            </p:extLst>
          </p:nvPr>
        </p:nvGraphicFramePr>
        <p:xfrm>
          <a:off x="838200" y="3429000"/>
          <a:ext cx="8127999" cy="29311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32519457"/>
                    </a:ext>
                  </a:extLst>
                </a:gridCol>
                <a:gridCol w="2709333">
                  <a:extLst>
                    <a:ext uri="{9D8B030D-6E8A-4147-A177-3AD203B41FA5}">
                      <a16:colId xmlns:a16="http://schemas.microsoft.com/office/drawing/2014/main" val="3968784999"/>
                    </a:ext>
                  </a:extLst>
                </a:gridCol>
                <a:gridCol w="2709333">
                  <a:extLst>
                    <a:ext uri="{9D8B030D-6E8A-4147-A177-3AD203B41FA5}">
                      <a16:colId xmlns:a16="http://schemas.microsoft.com/office/drawing/2014/main" val="4181132062"/>
                    </a:ext>
                  </a:extLst>
                </a:gridCol>
              </a:tblGrid>
              <a:tr h="370840">
                <a:tc>
                  <a:txBody>
                    <a:bodyPr/>
                    <a:lstStyle/>
                    <a:p>
                      <a:r>
                        <a:rPr lang="en-US" dirty="0"/>
                        <a:t>Leak Type</a:t>
                      </a:r>
                    </a:p>
                  </a:txBody>
                  <a:tcPr/>
                </a:tc>
                <a:tc>
                  <a:txBody>
                    <a:bodyPr/>
                    <a:lstStyle/>
                    <a:p>
                      <a:r>
                        <a:rPr lang="en-US" dirty="0"/>
                        <a:t>Leak Size (</a:t>
                      </a:r>
                      <a:r>
                        <a:rPr lang="en-US" dirty="0" err="1"/>
                        <a:t>gpm</a:t>
                      </a:r>
                      <a:r>
                        <a:rPr lang="en-US" dirty="0"/>
                        <a:t>)</a:t>
                      </a:r>
                    </a:p>
                  </a:txBody>
                  <a:tcPr/>
                </a:tc>
                <a:tc>
                  <a:txBody>
                    <a:bodyPr/>
                    <a:lstStyle/>
                    <a:p>
                      <a:r>
                        <a:rPr lang="en-US" dirty="0"/>
                        <a:t>Cost per Year</a:t>
                      </a:r>
                    </a:p>
                  </a:txBody>
                  <a:tcPr/>
                </a:tc>
                <a:extLst>
                  <a:ext uri="{0D108BD9-81ED-4DB2-BD59-A6C34878D82A}">
                    <a16:rowId xmlns:a16="http://schemas.microsoft.com/office/drawing/2014/main" val="2784499721"/>
                  </a:ext>
                </a:extLst>
              </a:tr>
              <a:tr h="370840">
                <a:tc>
                  <a:txBody>
                    <a:bodyPr/>
                    <a:lstStyle/>
                    <a:p>
                      <a:r>
                        <a:rPr lang="en-US" dirty="0"/>
                        <a:t>Quickly dripping compartment sink faucet</a:t>
                      </a:r>
                    </a:p>
                  </a:txBody>
                  <a:tcPr/>
                </a:tc>
                <a:tc>
                  <a:txBody>
                    <a:bodyPr/>
                    <a:lstStyle/>
                    <a:p>
                      <a:r>
                        <a:rPr lang="en-US" dirty="0"/>
                        <a:t>0.1</a:t>
                      </a:r>
                    </a:p>
                  </a:txBody>
                  <a:tcPr/>
                </a:tc>
                <a:tc>
                  <a:txBody>
                    <a:bodyPr/>
                    <a:lstStyle/>
                    <a:p>
                      <a:r>
                        <a:rPr lang="en-US" dirty="0"/>
                        <a:t>$26</a:t>
                      </a:r>
                    </a:p>
                  </a:txBody>
                  <a:tcPr/>
                </a:tc>
                <a:extLst>
                  <a:ext uri="{0D108BD9-81ED-4DB2-BD59-A6C34878D82A}">
                    <a16:rowId xmlns:a16="http://schemas.microsoft.com/office/drawing/2014/main" val="629621228"/>
                  </a:ext>
                </a:extLst>
              </a:tr>
              <a:tr h="370840">
                <a:tc>
                  <a:txBody>
                    <a:bodyPr/>
                    <a:lstStyle/>
                    <a:p>
                      <a:r>
                        <a:rPr lang="en-US" dirty="0"/>
                        <a:t>Disposer recirculation starting to get clogged</a:t>
                      </a:r>
                    </a:p>
                  </a:txBody>
                  <a:tcPr/>
                </a:tc>
                <a:tc>
                  <a:txBody>
                    <a:bodyPr/>
                    <a:lstStyle/>
                    <a:p>
                      <a:r>
                        <a:rPr lang="en-US" dirty="0"/>
                        <a:t>0.25</a:t>
                      </a:r>
                    </a:p>
                  </a:txBody>
                  <a:tcPr/>
                </a:tc>
                <a:tc>
                  <a:txBody>
                    <a:bodyPr/>
                    <a:lstStyle/>
                    <a:p>
                      <a:r>
                        <a:rPr lang="en-US" dirty="0"/>
                        <a:t>$64</a:t>
                      </a:r>
                    </a:p>
                  </a:txBody>
                  <a:tcPr/>
                </a:tc>
                <a:extLst>
                  <a:ext uri="{0D108BD9-81ED-4DB2-BD59-A6C34878D82A}">
                    <a16:rowId xmlns:a16="http://schemas.microsoft.com/office/drawing/2014/main" val="2207185708"/>
                  </a:ext>
                </a:extLst>
              </a:tr>
              <a:tr h="370840">
                <a:tc>
                  <a:txBody>
                    <a:bodyPr/>
                    <a:lstStyle/>
                    <a:p>
                      <a:r>
                        <a:rPr lang="en-US" dirty="0"/>
                        <a:t>Stuck-open dishmachine drain</a:t>
                      </a:r>
                    </a:p>
                  </a:txBody>
                  <a:tcPr/>
                </a:tc>
                <a:tc>
                  <a:txBody>
                    <a:bodyPr/>
                    <a:lstStyle/>
                    <a:p>
                      <a:r>
                        <a:rPr lang="en-US" dirty="0"/>
                        <a:t>0.4</a:t>
                      </a:r>
                    </a:p>
                  </a:txBody>
                  <a:tcPr/>
                </a:tc>
                <a:tc>
                  <a:txBody>
                    <a:bodyPr/>
                    <a:lstStyle/>
                    <a:p>
                      <a:r>
                        <a:rPr lang="en-US" dirty="0"/>
                        <a:t>$103</a:t>
                      </a:r>
                    </a:p>
                  </a:txBody>
                  <a:tcPr/>
                </a:tc>
                <a:extLst>
                  <a:ext uri="{0D108BD9-81ED-4DB2-BD59-A6C34878D82A}">
                    <a16:rowId xmlns:a16="http://schemas.microsoft.com/office/drawing/2014/main" val="1571679332"/>
                  </a:ext>
                </a:extLst>
              </a:tr>
              <a:tr h="370840">
                <a:tc>
                  <a:txBody>
                    <a:bodyPr/>
                    <a:lstStyle/>
                    <a:p>
                      <a:r>
                        <a:rPr lang="en-US" dirty="0"/>
                        <a:t>Failed-open Pre-Rinse Spray Valve</a:t>
                      </a:r>
                    </a:p>
                  </a:txBody>
                  <a:tcPr/>
                </a:tc>
                <a:tc>
                  <a:txBody>
                    <a:bodyPr/>
                    <a:lstStyle/>
                    <a:p>
                      <a:r>
                        <a:rPr lang="en-US" dirty="0"/>
                        <a:t>0.5</a:t>
                      </a:r>
                    </a:p>
                  </a:txBody>
                  <a:tcPr/>
                </a:tc>
                <a:tc>
                  <a:txBody>
                    <a:bodyPr/>
                    <a:lstStyle/>
                    <a:p>
                      <a:r>
                        <a:rPr lang="en-US" dirty="0"/>
                        <a:t>$129</a:t>
                      </a:r>
                    </a:p>
                  </a:txBody>
                  <a:tcPr/>
                </a:tc>
                <a:extLst>
                  <a:ext uri="{0D108BD9-81ED-4DB2-BD59-A6C34878D82A}">
                    <a16:rowId xmlns:a16="http://schemas.microsoft.com/office/drawing/2014/main" val="549583944"/>
                  </a:ext>
                </a:extLst>
              </a:tr>
            </a:tbl>
          </a:graphicData>
        </a:graphic>
      </p:graphicFrame>
      <p:pic>
        <p:nvPicPr>
          <p:cNvPr id="3074" name="Picture 2" descr="Water Submetering and Billing Solutions by Oates Energy">
            <a:extLst>
              <a:ext uri="{FF2B5EF4-FFF2-40B4-BE49-F238E27FC236}">
                <a16:creationId xmlns:a16="http://schemas.microsoft.com/office/drawing/2014/main" id="{A5102A70-55DE-4408-B1C0-F4791D21BE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54" t="16333" r="8154" b="17138"/>
          <a:stretch/>
        </p:blipFill>
        <p:spPr bwMode="auto">
          <a:xfrm>
            <a:off x="8966199" y="2364636"/>
            <a:ext cx="2677933" cy="2128727"/>
          </a:xfrm>
          <a:prstGeom prst="rect">
            <a:avLst/>
          </a:prstGeom>
          <a:noFill/>
          <a:extLst>
            <a:ext uri="{909E8E84-426E-40DD-AFC4-6F175D3DCCD1}">
              <a14:hiddenFill xmlns:a14="http://schemas.microsoft.com/office/drawing/2010/main">
                <a:solidFill>
                  <a:srgbClr val="FFFFFF"/>
                </a:solidFill>
              </a14:hiddenFill>
            </a:ext>
          </a:extLst>
        </p:spPr>
      </p:pic>
      <p:pic>
        <p:nvPicPr>
          <p:cNvPr id="7" name="Sonido grabado">
            <a:hlinkClick r:id="" action="ppaction://media"/>
            <a:extLst>
              <a:ext uri="{FF2B5EF4-FFF2-40B4-BE49-F238E27FC236}">
                <a16:creationId xmlns:a16="http://schemas.microsoft.com/office/drawing/2014/main" id="{F3D4B14B-C010-F654-6BB3-06191404C4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5165" y="503764"/>
            <a:ext cx="984887" cy="984887"/>
          </a:xfrm>
          <a:prstGeom prst="rect">
            <a:avLst/>
          </a:prstGeom>
        </p:spPr>
      </p:pic>
    </p:spTree>
    <p:extLst>
      <p:ext uri="{BB962C8B-B14F-4D97-AF65-F5344CB8AC3E}">
        <p14:creationId xmlns:p14="http://schemas.microsoft.com/office/powerpoint/2010/main" val="345995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9DB-F8D4-A563-B141-5916AE51509B}"/>
              </a:ext>
            </a:extLst>
          </p:cNvPr>
          <p:cNvSpPr>
            <a:spLocks noGrp="1"/>
          </p:cNvSpPr>
          <p:nvPr>
            <p:ph type="title"/>
          </p:nvPr>
        </p:nvSpPr>
        <p:spPr>
          <a:xfrm>
            <a:off x="272716" y="349488"/>
            <a:ext cx="10515600" cy="1325563"/>
          </a:xfrm>
        </p:spPr>
        <p:txBody>
          <a:bodyPr/>
          <a:lstStyle/>
          <a:p>
            <a:r>
              <a:rPr lang="en-US" dirty="0"/>
              <a:t>Six Steps to Maintain Equipment (cont.)</a:t>
            </a:r>
          </a:p>
        </p:txBody>
      </p:sp>
      <p:sp>
        <p:nvSpPr>
          <p:cNvPr id="3" name="Content Placeholder 2">
            <a:extLst>
              <a:ext uri="{FF2B5EF4-FFF2-40B4-BE49-F238E27FC236}">
                <a16:creationId xmlns:a16="http://schemas.microsoft.com/office/drawing/2014/main" id="{0A9413B5-DEA1-4BBA-CA82-16384B9C792E}"/>
              </a:ext>
            </a:extLst>
          </p:cNvPr>
          <p:cNvSpPr>
            <a:spLocks noGrp="1"/>
          </p:cNvSpPr>
          <p:nvPr>
            <p:ph idx="1"/>
          </p:nvPr>
        </p:nvSpPr>
        <p:spPr>
          <a:xfrm>
            <a:off x="838200" y="1825625"/>
            <a:ext cx="10515600" cy="1603375"/>
          </a:xfrm>
        </p:spPr>
        <p:txBody>
          <a:bodyPr/>
          <a:lstStyle/>
          <a:p>
            <a:pPr marL="0" indent="0">
              <a:buNone/>
            </a:pPr>
            <a:r>
              <a:rPr lang="en-US" dirty="0"/>
              <a:t>4. Identify burnt-out pre-rinse equipment</a:t>
            </a:r>
          </a:p>
          <a:p>
            <a:pPr marL="0" indent="0">
              <a:buNone/>
            </a:pPr>
            <a:r>
              <a:rPr lang="en-US" dirty="0"/>
              <a:t>5. Identify when dishwashers need maintenance</a:t>
            </a:r>
          </a:p>
          <a:p>
            <a:pPr marL="0" indent="0">
              <a:buNone/>
            </a:pPr>
            <a:r>
              <a:rPr lang="en-US" dirty="0"/>
              <a:t>6. Follow a maintenance and replacement schedule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F2BAED9-2708-2F8A-E501-DDBCCE941317}"/>
                  </a:ext>
                </a:extLst>
              </p:cNvPr>
              <p:cNvSpPr txBox="1"/>
              <p:nvPr/>
            </p:nvSpPr>
            <p:spPr>
              <a:xfrm>
                <a:off x="469557" y="4361669"/>
                <a:ext cx="8377881" cy="10253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𝐹𝑙𝑜𝑤</m:t>
                      </m:r>
                      <m:r>
                        <a:rPr lang="en-US" sz="3200" b="0" i="1" smtClean="0">
                          <a:latin typeface="Cambria Math" panose="02040503050406030204" pitchFamily="18" charset="0"/>
                        </a:rPr>
                        <m:t> </m:t>
                      </m:r>
                      <m:r>
                        <a:rPr lang="en-US" sz="3200" b="0" i="1" smtClean="0">
                          <a:latin typeface="Cambria Math" panose="02040503050406030204" pitchFamily="18" charset="0"/>
                        </a:rPr>
                        <m:t>𝑟𝑎𝑡𝑒</m:t>
                      </m:r>
                      <m:r>
                        <a:rPr lang="en-US" sz="3200" b="0" i="1"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𝑔𝑝𝑚</m:t>
                          </m:r>
                        </m:e>
                      </m:d>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60 ∗</m:t>
                          </m:r>
                          <m:r>
                            <a:rPr lang="en-US" sz="3200" b="0" i="1" smtClean="0">
                              <a:latin typeface="Cambria Math" panose="02040503050406030204" pitchFamily="18" charset="0"/>
                            </a:rPr>
                            <m:t>𝐵𝑢𝑐𝑘𝑒𝑡</m:t>
                          </m:r>
                          <m:r>
                            <a:rPr lang="en-US" sz="3200" b="0" i="1" smtClean="0">
                              <a:latin typeface="Cambria Math" panose="02040503050406030204" pitchFamily="18" charset="0"/>
                            </a:rPr>
                            <m:t> </m:t>
                          </m:r>
                          <m:r>
                            <a:rPr lang="en-US" sz="3200" b="0" i="1" smtClean="0">
                              <a:latin typeface="Cambria Math" panose="02040503050406030204" pitchFamily="18" charset="0"/>
                            </a:rPr>
                            <m:t>𝑉𝑜𝑙𝑢𝑚𝑒</m:t>
                          </m:r>
                          <m:r>
                            <a:rPr lang="en-US" sz="3200" b="0" i="1" smtClean="0">
                              <a:latin typeface="Cambria Math" panose="02040503050406030204" pitchFamily="18" charset="0"/>
                            </a:rPr>
                            <m:t> (</m:t>
                          </m:r>
                          <m:r>
                            <a:rPr lang="en-US" sz="3200" b="0" i="1" smtClean="0">
                              <a:latin typeface="Cambria Math" panose="02040503050406030204" pitchFamily="18" charset="0"/>
                            </a:rPr>
                            <m:t>𝑔𝑎𝑙</m:t>
                          </m:r>
                          <m:r>
                            <a:rPr lang="en-US" sz="3200" b="0" i="1" smtClean="0">
                              <a:latin typeface="Cambria Math" panose="02040503050406030204" pitchFamily="18" charset="0"/>
                            </a:rPr>
                            <m:t>)</m:t>
                          </m:r>
                        </m:num>
                        <m:den>
                          <m:r>
                            <a:rPr lang="en-US" sz="3200" b="0" i="1" smtClean="0">
                              <a:latin typeface="Cambria Math" panose="02040503050406030204" pitchFamily="18" charset="0"/>
                            </a:rPr>
                            <m:t>𝑡𝑖𝑚𝑒</m:t>
                          </m:r>
                          <m:r>
                            <a:rPr lang="en-US" sz="3200" b="0" i="1" smtClean="0">
                              <a:latin typeface="Cambria Math" panose="02040503050406030204" pitchFamily="18" charset="0"/>
                            </a:rPr>
                            <m:t> (</m:t>
                          </m:r>
                          <m:r>
                            <a:rPr lang="en-US" sz="3200" b="0" i="1" smtClean="0">
                              <a:latin typeface="Cambria Math" panose="02040503050406030204" pitchFamily="18" charset="0"/>
                            </a:rPr>
                            <m:t>𝑠𝑒𝑐</m:t>
                          </m:r>
                          <m:r>
                            <a:rPr lang="en-US" sz="3200" b="0" i="1" smtClean="0">
                              <a:latin typeface="Cambria Math" panose="02040503050406030204" pitchFamily="18" charset="0"/>
                            </a:rPr>
                            <m:t>)</m:t>
                          </m:r>
                        </m:den>
                      </m:f>
                    </m:oMath>
                  </m:oMathPara>
                </a14:m>
                <a:endParaRPr lang="en-US" sz="3200" dirty="0"/>
              </a:p>
            </p:txBody>
          </p:sp>
        </mc:Choice>
        <mc:Fallback xmlns="">
          <p:sp>
            <p:nvSpPr>
              <p:cNvPr id="4" name="TextBox 3">
                <a:extLst>
                  <a:ext uri="{FF2B5EF4-FFF2-40B4-BE49-F238E27FC236}">
                    <a16:creationId xmlns:a16="http://schemas.microsoft.com/office/drawing/2014/main" id="{2F2BAED9-2708-2F8A-E501-DDBCCE941317}"/>
                  </a:ext>
                </a:extLst>
              </p:cNvPr>
              <p:cNvSpPr txBox="1">
                <a:spLocks noRot="1" noChangeAspect="1" noMove="1" noResize="1" noEditPoints="1" noAdjustHandles="1" noChangeArrowheads="1" noChangeShapeType="1" noTextEdit="1"/>
              </p:cNvSpPr>
              <p:nvPr/>
            </p:nvSpPr>
            <p:spPr>
              <a:xfrm>
                <a:off x="469557" y="4361669"/>
                <a:ext cx="8377881" cy="1025345"/>
              </a:xfrm>
              <a:prstGeom prst="rect">
                <a:avLst/>
              </a:prstGeom>
              <a:blipFill>
                <a:blip r:embed="rId5"/>
                <a:stretch>
                  <a:fillRect r="-73"/>
                </a:stretch>
              </a:blipFill>
            </p:spPr>
            <p:txBody>
              <a:bodyPr/>
              <a:lstStyle/>
              <a:p>
                <a:r>
                  <a:rPr lang="en-US">
                    <a:noFill/>
                  </a:rPr>
                  <a:t> </a:t>
                </a:r>
              </a:p>
            </p:txBody>
          </p:sp>
        </mc:Fallback>
      </mc:AlternateContent>
      <p:pic>
        <p:nvPicPr>
          <p:cNvPr id="4098" name="Picture 2" descr="2.5 Qt. Bucket RG580/12 - The Home Depot">
            <a:extLst>
              <a:ext uri="{FF2B5EF4-FFF2-40B4-BE49-F238E27FC236}">
                <a16:creationId xmlns:a16="http://schemas.microsoft.com/office/drawing/2014/main" id="{B4BFF94F-E072-F166-E72B-5C20D8548C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50" r="7894"/>
          <a:stretch/>
        </p:blipFill>
        <p:spPr bwMode="auto">
          <a:xfrm>
            <a:off x="8847438" y="1765652"/>
            <a:ext cx="3209221" cy="3711963"/>
          </a:xfrm>
          <a:prstGeom prst="rect">
            <a:avLst/>
          </a:prstGeom>
          <a:noFill/>
          <a:extLst>
            <a:ext uri="{909E8E84-426E-40DD-AFC4-6F175D3DCCD1}">
              <a14:hiddenFill xmlns:a14="http://schemas.microsoft.com/office/drawing/2010/main">
                <a:solidFill>
                  <a:srgbClr val="FFFFFF"/>
                </a:solidFill>
              </a14:hiddenFill>
            </a:ext>
          </a:extLst>
        </p:spPr>
      </p:pic>
      <p:pic>
        <p:nvPicPr>
          <p:cNvPr id="6" name="Sonido grabado">
            <a:hlinkClick r:id="" action="ppaction://media"/>
            <a:extLst>
              <a:ext uri="{FF2B5EF4-FFF2-40B4-BE49-F238E27FC236}">
                <a16:creationId xmlns:a16="http://schemas.microsoft.com/office/drawing/2014/main" id="{72111EA9-1FF4-BCC2-EEAD-90BDADFE78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7689" y="524906"/>
            <a:ext cx="855479" cy="855479"/>
          </a:xfrm>
          <a:prstGeom prst="rect">
            <a:avLst/>
          </a:prstGeom>
        </p:spPr>
      </p:pic>
    </p:spTree>
    <p:extLst>
      <p:ext uri="{BB962C8B-B14F-4D97-AF65-F5344CB8AC3E}">
        <p14:creationId xmlns:p14="http://schemas.microsoft.com/office/powerpoint/2010/main" val="394121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2AEC-2BD7-A813-F34B-C908E1D0FB87}"/>
              </a:ext>
            </a:extLst>
          </p:cNvPr>
          <p:cNvSpPr>
            <a:spLocks noGrp="1"/>
          </p:cNvSpPr>
          <p:nvPr>
            <p:ph type="title"/>
          </p:nvPr>
        </p:nvSpPr>
        <p:spPr>
          <a:xfrm>
            <a:off x="838200" y="0"/>
            <a:ext cx="10515600" cy="1325563"/>
          </a:xfrm>
        </p:spPr>
        <p:txBody>
          <a:bodyPr/>
          <a:lstStyle/>
          <a:p>
            <a:r>
              <a:rPr lang="en-US" dirty="0"/>
              <a:t>Sample Maintenance Schedule</a:t>
            </a:r>
          </a:p>
        </p:txBody>
      </p:sp>
      <p:graphicFrame>
        <p:nvGraphicFramePr>
          <p:cNvPr id="4" name="Table 3">
            <a:extLst>
              <a:ext uri="{FF2B5EF4-FFF2-40B4-BE49-F238E27FC236}">
                <a16:creationId xmlns:a16="http://schemas.microsoft.com/office/drawing/2014/main" id="{1AF0565B-B851-6139-DB7A-ACD656E5B07F}"/>
              </a:ext>
            </a:extLst>
          </p:cNvPr>
          <p:cNvGraphicFramePr>
            <a:graphicFrameLocks noGrp="1"/>
          </p:cNvGraphicFramePr>
          <p:nvPr>
            <p:extLst>
              <p:ext uri="{D42A27DB-BD31-4B8C-83A1-F6EECF244321}">
                <p14:modId xmlns:p14="http://schemas.microsoft.com/office/powerpoint/2010/main" val="3553692880"/>
              </p:ext>
            </p:extLst>
          </p:nvPr>
        </p:nvGraphicFramePr>
        <p:xfrm>
          <a:off x="617620" y="1197839"/>
          <a:ext cx="10956760" cy="5561405"/>
        </p:xfrm>
        <a:graphic>
          <a:graphicData uri="http://schemas.openxmlformats.org/drawingml/2006/table">
            <a:tbl>
              <a:tblPr firstRow="1" bandRow="1">
                <a:tableStyleId>{5C22544A-7EE6-4342-B048-85BDC9FD1C3A}</a:tableStyleId>
              </a:tblPr>
              <a:tblGrid>
                <a:gridCol w="2191352">
                  <a:extLst>
                    <a:ext uri="{9D8B030D-6E8A-4147-A177-3AD203B41FA5}">
                      <a16:colId xmlns:a16="http://schemas.microsoft.com/office/drawing/2014/main" val="560317624"/>
                    </a:ext>
                  </a:extLst>
                </a:gridCol>
                <a:gridCol w="1771048">
                  <a:extLst>
                    <a:ext uri="{9D8B030D-6E8A-4147-A177-3AD203B41FA5}">
                      <a16:colId xmlns:a16="http://schemas.microsoft.com/office/drawing/2014/main" val="100017893"/>
                    </a:ext>
                  </a:extLst>
                </a:gridCol>
                <a:gridCol w="2069431">
                  <a:extLst>
                    <a:ext uri="{9D8B030D-6E8A-4147-A177-3AD203B41FA5}">
                      <a16:colId xmlns:a16="http://schemas.microsoft.com/office/drawing/2014/main" val="3391172169"/>
                    </a:ext>
                  </a:extLst>
                </a:gridCol>
                <a:gridCol w="3577390">
                  <a:extLst>
                    <a:ext uri="{9D8B030D-6E8A-4147-A177-3AD203B41FA5}">
                      <a16:colId xmlns:a16="http://schemas.microsoft.com/office/drawing/2014/main" val="1305434682"/>
                    </a:ext>
                  </a:extLst>
                </a:gridCol>
                <a:gridCol w="1347539">
                  <a:extLst>
                    <a:ext uri="{9D8B030D-6E8A-4147-A177-3AD203B41FA5}">
                      <a16:colId xmlns:a16="http://schemas.microsoft.com/office/drawing/2014/main" val="1075610980"/>
                    </a:ext>
                  </a:extLst>
                </a:gridCol>
              </a:tblGrid>
              <a:tr h="687747">
                <a:tc>
                  <a:txBody>
                    <a:bodyPr/>
                    <a:lstStyle/>
                    <a:p>
                      <a:r>
                        <a:rPr lang="en-US" sz="1600" dirty="0"/>
                        <a:t>Fixture</a:t>
                      </a:r>
                    </a:p>
                  </a:txBody>
                  <a:tcPr/>
                </a:tc>
                <a:tc>
                  <a:txBody>
                    <a:bodyPr/>
                    <a:lstStyle/>
                    <a:p>
                      <a:r>
                        <a:rPr lang="en-US" sz="1600" dirty="0"/>
                        <a:t>Model Number</a:t>
                      </a:r>
                    </a:p>
                  </a:txBody>
                  <a:tcPr/>
                </a:tc>
                <a:tc>
                  <a:txBody>
                    <a:bodyPr/>
                    <a:lstStyle/>
                    <a:p>
                      <a:r>
                        <a:rPr lang="en-US" sz="1600" dirty="0"/>
                        <a:t>Technician Contact Information</a:t>
                      </a:r>
                    </a:p>
                  </a:txBody>
                  <a:tcPr/>
                </a:tc>
                <a:tc>
                  <a:txBody>
                    <a:bodyPr/>
                    <a:lstStyle/>
                    <a:p>
                      <a:r>
                        <a:rPr lang="en-US" sz="1600" dirty="0"/>
                        <a:t>Monthly Maintenance Checks</a:t>
                      </a:r>
                    </a:p>
                  </a:txBody>
                  <a:tcPr/>
                </a:tc>
                <a:tc>
                  <a:txBody>
                    <a:bodyPr/>
                    <a:lstStyle/>
                    <a:p>
                      <a:r>
                        <a:rPr lang="en-US" sz="1600" dirty="0"/>
                        <a:t>Tune Up Time Period</a:t>
                      </a:r>
                    </a:p>
                  </a:txBody>
                  <a:tcPr/>
                </a:tc>
                <a:extLst>
                  <a:ext uri="{0D108BD9-81ED-4DB2-BD59-A6C34878D82A}">
                    <a16:rowId xmlns:a16="http://schemas.microsoft.com/office/drawing/2014/main" val="328256097"/>
                  </a:ext>
                </a:extLst>
              </a:tr>
              <a:tr h="687747">
                <a:tc>
                  <a:txBody>
                    <a:bodyPr/>
                    <a:lstStyle/>
                    <a:p>
                      <a:r>
                        <a:rPr lang="en-US" sz="1600" dirty="0"/>
                        <a:t>Dishmachine</a:t>
                      </a:r>
                    </a:p>
                  </a:txBody>
                  <a:tcPr/>
                </a:tc>
                <a:tc>
                  <a:txBody>
                    <a:bodyPr/>
                    <a:lstStyle/>
                    <a:p>
                      <a:r>
                        <a:rPr lang="en-US" sz="1600" dirty="0"/>
                        <a:t>MFR-HTDEHR-180-42</a:t>
                      </a:r>
                    </a:p>
                  </a:txBody>
                  <a:tcPr/>
                </a:tc>
                <a:tc>
                  <a:txBody>
                    <a:bodyPr/>
                    <a:lstStyle/>
                    <a:p>
                      <a:r>
                        <a:rPr lang="en-US" sz="1600" dirty="0"/>
                        <a:t>Frank Fixer (XXX)XXX-XXXX</a:t>
                      </a:r>
                    </a:p>
                  </a:txBody>
                  <a:tcPr/>
                </a:tc>
                <a:tc>
                  <a:txBody>
                    <a:bodyPr/>
                    <a:lstStyle/>
                    <a:p>
                      <a:r>
                        <a:rPr lang="en-US" sz="1600" dirty="0"/>
                        <a:t>Rinse Temperature, Tank Temperature, Rinse Pressure, Rinse Flow Rate</a:t>
                      </a:r>
                    </a:p>
                  </a:txBody>
                  <a:tcPr/>
                </a:tc>
                <a:tc>
                  <a:txBody>
                    <a:bodyPr/>
                    <a:lstStyle/>
                    <a:p>
                      <a:r>
                        <a:rPr lang="en-US" sz="1600" dirty="0"/>
                        <a:t>Two Months</a:t>
                      </a:r>
                    </a:p>
                  </a:txBody>
                  <a:tcPr/>
                </a:tc>
                <a:extLst>
                  <a:ext uri="{0D108BD9-81ED-4DB2-BD59-A6C34878D82A}">
                    <a16:rowId xmlns:a16="http://schemas.microsoft.com/office/drawing/2014/main" val="1028005160"/>
                  </a:ext>
                </a:extLst>
              </a:tr>
              <a:tr h="687747">
                <a:tc>
                  <a:txBody>
                    <a:bodyPr/>
                    <a:lstStyle/>
                    <a:p>
                      <a:r>
                        <a:rPr lang="en-US" sz="1600" dirty="0"/>
                        <a:t>Pre-Rinse Spray Valve</a:t>
                      </a:r>
                    </a:p>
                  </a:txBody>
                  <a:tcPr/>
                </a:tc>
                <a:tc>
                  <a:txBody>
                    <a:bodyPr/>
                    <a:lstStyle/>
                    <a:p>
                      <a:r>
                        <a:rPr lang="en-US" sz="1600" dirty="0"/>
                        <a:t>MFR-PRSV-08G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Frank Fixer (XXX)XXX-XXXX</a:t>
                      </a:r>
                    </a:p>
                    <a:p>
                      <a:endParaRPr lang="en-US" sz="1600" dirty="0"/>
                    </a:p>
                  </a:txBody>
                  <a:tcPr/>
                </a:tc>
                <a:tc>
                  <a:txBody>
                    <a:bodyPr/>
                    <a:lstStyle/>
                    <a:p>
                      <a:r>
                        <a:rPr lang="en-US" sz="1600" dirty="0"/>
                        <a:t>Rinse Flow Rate</a:t>
                      </a:r>
                    </a:p>
                  </a:txBody>
                  <a:tcPr/>
                </a:tc>
                <a:tc>
                  <a:txBody>
                    <a:bodyPr/>
                    <a:lstStyle/>
                    <a:p>
                      <a:r>
                        <a:rPr lang="en-US" sz="1600" dirty="0"/>
                        <a:t>N/A</a:t>
                      </a:r>
                    </a:p>
                  </a:txBody>
                  <a:tcPr/>
                </a:tc>
                <a:extLst>
                  <a:ext uri="{0D108BD9-81ED-4DB2-BD59-A6C34878D82A}">
                    <a16:rowId xmlns:a16="http://schemas.microsoft.com/office/drawing/2014/main" val="288268704"/>
                  </a:ext>
                </a:extLst>
              </a:tr>
              <a:tr h="687747">
                <a:tc>
                  <a:txBody>
                    <a:bodyPr/>
                    <a:lstStyle/>
                    <a:p>
                      <a:r>
                        <a:rPr lang="en-US" sz="1600" dirty="0"/>
                        <a:t>Scrapper</a:t>
                      </a:r>
                    </a:p>
                  </a:txBody>
                  <a:tcPr/>
                </a:tc>
                <a:tc>
                  <a:txBody>
                    <a:bodyPr/>
                    <a:lstStyle/>
                    <a:p>
                      <a:r>
                        <a:rPr lang="en-US" sz="1600" dirty="0"/>
                        <a:t>MFR-SCRP-120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Drain Flow Rate</a:t>
                      </a:r>
                    </a:p>
                  </a:txBody>
                  <a:tcPr/>
                </a:tc>
                <a:tc>
                  <a:txBody>
                    <a:bodyPr/>
                    <a:lstStyle/>
                    <a:p>
                      <a:r>
                        <a:rPr lang="en-US" sz="1600" dirty="0"/>
                        <a:t>Six Months</a:t>
                      </a:r>
                    </a:p>
                  </a:txBody>
                  <a:tcPr/>
                </a:tc>
                <a:extLst>
                  <a:ext uri="{0D108BD9-81ED-4DB2-BD59-A6C34878D82A}">
                    <a16:rowId xmlns:a16="http://schemas.microsoft.com/office/drawing/2014/main" val="3059923991"/>
                  </a:ext>
                </a:extLst>
              </a:tr>
              <a:tr h="687747">
                <a:tc>
                  <a:txBody>
                    <a:bodyPr/>
                    <a:lstStyle/>
                    <a:p>
                      <a:r>
                        <a:rPr lang="en-US" sz="1600" dirty="0"/>
                        <a:t>Recirculation Pump</a:t>
                      </a:r>
                    </a:p>
                  </a:txBody>
                  <a:tcPr/>
                </a:tc>
                <a:tc>
                  <a:txBody>
                    <a:bodyPr/>
                    <a:lstStyle/>
                    <a:p>
                      <a:r>
                        <a:rPr lang="en-US" sz="1600" dirty="0"/>
                        <a:t>MFR-CIRC-42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Is it making any weird noises?</a:t>
                      </a:r>
                    </a:p>
                  </a:txBody>
                  <a:tcPr/>
                </a:tc>
                <a:tc>
                  <a:txBody>
                    <a:bodyPr/>
                    <a:lstStyle/>
                    <a:p>
                      <a:r>
                        <a:rPr lang="en-US" sz="1600" dirty="0"/>
                        <a:t>On Burnout</a:t>
                      </a:r>
                    </a:p>
                  </a:txBody>
                  <a:tcPr/>
                </a:tc>
                <a:extLst>
                  <a:ext uri="{0D108BD9-81ED-4DB2-BD59-A6C34878D82A}">
                    <a16:rowId xmlns:a16="http://schemas.microsoft.com/office/drawing/2014/main" val="3546002034"/>
                  </a:ext>
                </a:extLst>
              </a:tr>
              <a:tr h="894071">
                <a:tc>
                  <a:txBody>
                    <a:bodyPr/>
                    <a:lstStyle/>
                    <a:p>
                      <a:r>
                        <a:rPr lang="en-US" sz="1600" dirty="0"/>
                        <a:t>Recirculation Controller</a:t>
                      </a:r>
                    </a:p>
                  </a:txBody>
                  <a:tcPr/>
                </a:tc>
                <a:tc>
                  <a:txBody>
                    <a:bodyPr/>
                    <a:lstStyle/>
                    <a:p>
                      <a:r>
                        <a:rPr lang="en-US" sz="1600" dirty="0"/>
                        <a:t>MFR-CTRL-99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Does it turn off when it’s supposed to? Recirculation temperature when the pump is running</a:t>
                      </a:r>
                    </a:p>
                  </a:txBody>
                  <a:tcPr/>
                </a:tc>
                <a:tc>
                  <a:txBody>
                    <a:bodyPr/>
                    <a:lstStyle/>
                    <a:p>
                      <a:r>
                        <a:rPr lang="en-US" sz="1600" dirty="0"/>
                        <a:t>Upon perceived problem</a:t>
                      </a:r>
                    </a:p>
                  </a:txBody>
                  <a:tcPr/>
                </a:tc>
                <a:extLst>
                  <a:ext uri="{0D108BD9-81ED-4DB2-BD59-A6C34878D82A}">
                    <a16:rowId xmlns:a16="http://schemas.microsoft.com/office/drawing/2014/main" val="3137782200"/>
                  </a:ext>
                </a:extLst>
              </a:tr>
              <a:tr h="687747">
                <a:tc>
                  <a:txBody>
                    <a:bodyPr/>
                    <a:lstStyle/>
                    <a:p>
                      <a:r>
                        <a:rPr lang="en-US" sz="1600" dirty="0"/>
                        <a:t>Water Heater</a:t>
                      </a:r>
                    </a:p>
                  </a:txBody>
                  <a:tcPr/>
                </a:tc>
                <a:tc>
                  <a:txBody>
                    <a:bodyPr/>
                    <a:lstStyle/>
                    <a:p>
                      <a:r>
                        <a:rPr lang="en-US" sz="1600" dirty="0"/>
                        <a:t>MFR-WH-200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Outlet Temperature/Setpoint</a:t>
                      </a:r>
                    </a:p>
                  </a:txBody>
                  <a:tcPr/>
                </a:tc>
                <a:tc>
                  <a:txBody>
                    <a:bodyPr/>
                    <a:lstStyle/>
                    <a:p>
                      <a:r>
                        <a:rPr lang="en-US" sz="1600" dirty="0"/>
                        <a:t>Three Months</a:t>
                      </a:r>
                    </a:p>
                  </a:txBody>
                  <a:tcPr/>
                </a:tc>
                <a:extLst>
                  <a:ext uri="{0D108BD9-81ED-4DB2-BD59-A6C34878D82A}">
                    <a16:rowId xmlns:a16="http://schemas.microsoft.com/office/drawing/2014/main" val="444969137"/>
                  </a:ext>
                </a:extLst>
              </a:tr>
            </a:tbl>
          </a:graphicData>
        </a:graphic>
      </p:graphicFrame>
      <p:pic>
        <p:nvPicPr>
          <p:cNvPr id="5" name="Sonido grabado">
            <a:hlinkClick r:id="" action="ppaction://media"/>
            <a:extLst>
              <a:ext uri="{FF2B5EF4-FFF2-40B4-BE49-F238E27FC236}">
                <a16:creationId xmlns:a16="http://schemas.microsoft.com/office/drawing/2014/main" id="{BE9CE830-79E6-40ED-6980-9706680715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0961" y="355238"/>
            <a:ext cx="689928" cy="689928"/>
          </a:xfrm>
          <a:prstGeom prst="rect">
            <a:avLst/>
          </a:prstGeom>
        </p:spPr>
      </p:pic>
    </p:spTree>
    <p:extLst>
      <p:ext uri="{BB962C8B-B14F-4D97-AF65-F5344CB8AC3E}">
        <p14:creationId xmlns:p14="http://schemas.microsoft.com/office/powerpoint/2010/main" val="15541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2AEC-2BD7-A813-F34B-C908E1D0FB87}"/>
              </a:ext>
            </a:extLst>
          </p:cNvPr>
          <p:cNvSpPr>
            <a:spLocks noGrp="1"/>
          </p:cNvSpPr>
          <p:nvPr>
            <p:ph type="title"/>
          </p:nvPr>
        </p:nvSpPr>
        <p:spPr/>
        <p:txBody>
          <a:bodyPr/>
          <a:lstStyle/>
          <a:p>
            <a:r>
              <a:rPr lang="en-US" dirty="0"/>
              <a:t>Sample Replacement Schedule</a:t>
            </a:r>
          </a:p>
        </p:txBody>
      </p:sp>
      <p:graphicFrame>
        <p:nvGraphicFramePr>
          <p:cNvPr id="4" name="Table 3">
            <a:extLst>
              <a:ext uri="{FF2B5EF4-FFF2-40B4-BE49-F238E27FC236}">
                <a16:creationId xmlns:a16="http://schemas.microsoft.com/office/drawing/2014/main" id="{1AF0565B-B851-6139-DB7A-ACD656E5B07F}"/>
              </a:ext>
            </a:extLst>
          </p:cNvPr>
          <p:cNvGraphicFramePr>
            <a:graphicFrameLocks noGrp="1"/>
          </p:cNvGraphicFramePr>
          <p:nvPr/>
        </p:nvGraphicFramePr>
        <p:xfrm>
          <a:off x="571848" y="1600510"/>
          <a:ext cx="11048304" cy="4754880"/>
        </p:xfrm>
        <a:graphic>
          <a:graphicData uri="http://schemas.openxmlformats.org/drawingml/2006/table">
            <a:tbl>
              <a:tblPr firstRow="1" bandRow="1">
                <a:tableStyleId>{5C22544A-7EE6-4342-B048-85BDC9FD1C3A}</a:tableStyleId>
              </a:tblPr>
              <a:tblGrid>
                <a:gridCol w="1841384">
                  <a:extLst>
                    <a:ext uri="{9D8B030D-6E8A-4147-A177-3AD203B41FA5}">
                      <a16:colId xmlns:a16="http://schemas.microsoft.com/office/drawing/2014/main" val="560317624"/>
                    </a:ext>
                  </a:extLst>
                </a:gridCol>
                <a:gridCol w="1841384">
                  <a:extLst>
                    <a:ext uri="{9D8B030D-6E8A-4147-A177-3AD203B41FA5}">
                      <a16:colId xmlns:a16="http://schemas.microsoft.com/office/drawing/2014/main" val="100017893"/>
                    </a:ext>
                  </a:extLst>
                </a:gridCol>
                <a:gridCol w="1841384">
                  <a:extLst>
                    <a:ext uri="{9D8B030D-6E8A-4147-A177-3AD203B41FA5}">
                      <a16:colId xmlns:a16="http://schemas.microsoft.com/office/drawing/2014/main" val="3391172169"/>
                    </a:ext>
                  </a:extLst>
                </a:gridCol>
                <a:gridCol w="1841384">
                  <a:extLst>
                    <a:ext uri="{9D8B030D-6E8A-4147-A177-3AD203B41FA5}">
                      <a16:colId xmlns:a16="http://schemas.microsoft.com/office/drawing/2014/main" val="1305434682"/>
                    </a:ext>
                  </a:extLst>
                </a:gridCol>
                <a:gridCol w="1841384">
                  <a:extLst>
                    <a:ext uri="{9D8B030D-6E8A-4147-A177-3AD203B41FA5}">
                      <a16:colId xmlns:a16="http://schemas.microsoft.com/office/drawing/2014/main" val="1075610980"/>
                    </a:ext>
                  </a:extLst>
                </a:gridCol>
                <a:gridCol w="1841384">
                  <a:extLst>
                    <a:ext uri="{9D8B030D-6E8A-4147-A177-3AD203B41FA5}">
                      <a16:colId xmlns:a16="http://schemas.microsoft.com/office/drawing/2014/main" val="4127787456"/>
                    </a:ext>
                  </a:extLst>
                </a:gridCol>
              </a:tblGrid>
              <a:tr h="308900">
                <a:tc>
                  <a:txBody>
                    <a:bodyPr/>
                    <a:lstStyle/>
                    <a:p>
                      <a:r>
                        <a:rPr lang="en-US" dirty="0"/>
                        <a:t>Fixture</a:t>
                      </a:r>
                    </a:p>
                  </a:txBody>
                  <a:tcPr/>
                </a:tc>
                <a:tc>
                  <a:txBody>
                    <a:bodyPr/>
                    <a:lstStyle/>
                    <a:p>
                      <a:r>
                        <a:rPr lang="en-US" dirty="0"/>
                        <a:t>Model Number</a:t>
                      </a:r>
                    </a:p>
                  </a:txBody>
                  <a:tcPr/>
                </a:tc>
                <a:tc>
                  <a:txBody>
                    <a:bodyPr/>
                    <a:lstStyle/>
                    <a:p>
                      <a:r>
                        <a:rPr lang="en-US" dirty="0"/>
                        <a:t>Installation Date</a:t>
                      </a:r>
                    </a:p>
                  </a:txBody>
                  <a:tcPr/>
                </a:tc>
                <a:tc>
                  <a:txBody>
                    <a:bodyPr/>
                    <a:lstStyle/>
                    <a:p>
                      <a:r>
                        <a:rPr lang="en-US" dirty="0"/>
                        <a:t>Technician Contact Information</a:t>
                      </a:r>
                    </a:p>
                  </a:txBody>
                  <a:tcPr/>
                </a:tc>
                <a:tc>
                  <a:txBody>
                    <a:bodyPr/>
                    <a:lstStyle/>
                    <a:p>
                      <a:r>
                        <a:rPr lang="en-US" dirty="0"/>
                        <a:t>Expected Burnout Date</a:t>
                      </a:r>
                    </a:p>
                  </a:txBody>
                  <a:tcPr/>
                </a:tc>
                <a:tc>
                  <a:txBody>
                    <a:bodyPr/>
                    <a:lstStyle/>
                    <a:p>
                      <a:r>
                        <a:rPr lang="en-US" dirty="0"/>
                        <a:t>Date To Specify and order New Machine</a:t>
                      </a:r>
                    </a:p>
                  </a:txBody>
                  <a:tcPr/>
                </a:tc>
                <a:extLst>
                  <a:ext uri="{0D108BD9-81ED-4DB2-BD59-A6C34878D82A}">
                    <a16:rowId xmlns:a16="http://schemas.microsoft.com/office/drawing/2014/main" val="328256097"/>
                  </a:ext>
                </a:extLst>
              </a:tr>
              <a:tr h="370840">
                <a:tc>
                  <a:txBody>
                    <a:bodyPr/>
                    <a:lstStyle/>
                    <a:p>
                      <a:r>
                        <a:rPr lang="en-US" dirty="0"/>
                        <a:t>Dishmachine</a:t>
                      </a:r>
                    </a:p>
                  </a:txBody>
                  <a:tcPr/>
                </a:tc>
                <a:tc>
                  <a:txBody>
                    <a:bodyPr/>
                    <a:lstStyle/>
                    <a:p>
                      <a:r>
                        <a:rPr lang="en-US" dirty="0"/>
                        <a:t>MFR-HTDEHR-180-42</a:t>
                      </a:r>
                    </a:p>
                  </a:txBody>
                  <a:tcPr/>
                </a:tc>
                <a:tc>
                  <a:txBody>
                    <a:bodyPr/>
                    <a:lstStyle/>
                    <a:p>
                      <a:r>
                        <a:rPr lang="en-US" dirty="0"/>
                        <a:t>1/1/2020</a:t>
                      </a:r>
                    </a:p>
                  </a:txBody>
                  <a:tcPr/>
                </a:tc>
                <a:tc>
                  <a:txBody>
                    <a:bodyPr/>
                    <a:lstStyle/>
                    <a:p>
                      <a:r>
                        <a:rPr lang="en-US" dirty="0"/>
                        <a:t>Frank Fixer (XXX)XXX-XXXX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1/1/2027</a:t>
                      </a:r>
                    </a:p>
                    <a:p>
                      <a:endParaRPr lang="en-US" dirty="0"/>
                    </a:p>
                  </a:txBody>
                  <a:tcPr/>
                </a:tc>
                <a:tc>
                  <a:txBody>
                    <a:bodyPr/>
                    <a:lstStyle/>
                    <a:p>
                      <a:r>
                        <a:rPr lang="en-US" dirty="0"/>
                        <a:t>7/1/2026</a:t>
                      </a:r>
                    </a:p>
                  </a:txBody>
                  <a:tcPr/>
                </a:tc>
                <a:extLst>
                  <a:ext uri="{0D108BD9-81ED-4DB2-BD59-A6C34878D82A}">
                    <a16:rowId xmlns:a16="http://schemas.microsoft.com/office/drawing/2014/main" val="1028005160"/>
                  </a:ext>
                </a:extLst>
              </a:tr>
              <a:tr h="370840">
                <a:tc>
                  <a:txBody>
                    <a:bodyPr/>
                    <a:lstStyle/>
                    <a:p>
                      <a:r>
                        <a:rPr lang="en-US" dirty="0"/>
                        <a:t>Pre-Rinse Spray Valve</a:t>
                      </a:r>
                    </a:p>
                  </a:txBody>
                  <a:tcPr/>
                </a:tc>
                <a:tc>
                  <a:txBody>
                    <a:bodyPr/>
                    <a:lstStyle/>
                    <a:p>
                      <a:r>
                        <a:rPr lang="en-US" dirty="0"/>
                        <a:t>MFR-PRSV-08G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 Fixer (XXX)XXX-XXXX</a:t>
                      </a:r>
                    </a:p>
                  </a:txBody>
                  <a:tcPr/>
                </a:tc>
                <a:tc>
                  <a:txBody>
                    <a:bodyPr/>
                    <a:lstStyle/>
                    <a:p>
                      <a:r>
                        <a:rPr lang="en-US" dirty="0"/>
                        <a:t>1/1/2021</a:t>
                      </a:r>
                    </a:p>
                  </a:txBody>
                  <a:tcPr/>
                </a:tc>
                <a:tc>
                  <a:txBody>
                    <a:bodyPr/>
                    <a:lstStyle/>
                    <a:p>
                      <a:r>
                        <a:rPr lang="en-US" dirty="0"/>
                        <a:t>7/1/2020</a:t>
                      </a:r>
                    </a:p>
                  </a:txBody>
                  <a:tcPr/>
                </a:tc>
                <a:extLst>
                  <a:ext uri="{0D108BD9-81ED-4DB2-BD59-A6C34878D82A}">
                    <a16:rowId xmlns:a16="http://schemas.microsoft.com/office/drawing/2014/main" val="288268704"/>
                  </a:ext>
                </a:extLst>
              </a:tr>
              <a:tr h="370840">
                <a:tc>
                  <a:txBody>
                    <a:bodyPr/>
                    <a:lstStyle/>
                    <a:p>
                      <a:r>
                        <a:rPr lang="en-US" dirty="0"/>
                        <a:t>Scrapper</a:t>
                      </a:r>
                    </a:p>
                  </a:txBody>
                  <a:tcPr/>
                </a:tc>
                <a:tc>
                  <a:txBody>
                    <a:bodyPr/>
                    <a:lstStyle/>
                    <a:p>
                      <a:r>
                        <a:rPr lang="en-US" dirty="0"/>
                        <a:t>MFR-SCRP-120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1/1/2024</a:t>
                      </a:r>
                    </a:p>
                  </a:txBody>
                  <a:tcPr/>
                </a:tc>
                <a:tc>
                  <a:txBody>
                    <a:bodyPr/>
                    <a:lstStyle/>
                    <a:p>
                      <a:r>
                        <a:rPr lang="en-US" dirty="0"/>
                        <a:t>7/1/2023</a:t>
                      </a:r>
                    </a:p>
                  </a:txBody>
                  <a:tcPr/>
                </a:tc>
                <a:extLst>
                  <a:ext uri="{0D108BD9-81ED-4DB2-BD59-A6C34878D82A}">
                    <a16:rowId xmlns:a16="http://schemas.microsoft.com/office/drawing/2014/main" val="3059923991"/>
                  </a:ext>
                </a:extLst>
              </a:tr>
              <a:tr h="370840">
                <a:tc>
                  <a:txBody>
                    <a:bodyPr/>
                    <a:lstStyle/>
                    <a:p>
                      <a:r>
                        <a:rPr lang="en-US" dirty="0"/>
                        <a:t>Recirculation Pump</a:t>
                      </a:r>
                    </a:p>
                  </a:txBody>
                  <a:tcPr/>
                </a:tc>
                <a:tc>
                  <a:txBody>
                    <a:bodyPr/>
                    <a:lstStyle/>
                    <a:p>
                      <a:r>
                        <a:rPr lang="en-US" dirty="0"/>
                        <a:t>MFR-CIRC-42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1/1/2024</a:t>
                      </a:r>
                    </a:p>
                  </a:txBody>
                  <a:tcPr/>
                </a:tc>
                <a:tc>
                  <a:txBody>
                    <a:bodyPr/>
                    <a:lstStyle/>
                    <a:p>
                      <a:r>
                        <a:rPr lang="en-US" dirty="0"/>
                        <a:t>7/1/2023</a:t>
                      </a:r>
                    </a:p>
                  </a:txBody>
                  <a:tcPr/>
                </a:tc>
                <a:extLst>
                  <a:ext uri="{0D108BD9-81ED-4DB2-BD59-A6C34878D82A}">
                    <a16:rowId xmlns:a16="http://schemas.microsoft.com/office/drawing/2014/main" val="3546002034"/>
                  </a:ext>
                </a:extLst>
              </a:tr>
              <a:tr h="370840">
                <a:tc>
                  <a:txBody>
                    <a:bodyPr/>
                    <a:lstStyle/>
                    <a:p>
                      <a:r>
                        <a:rPr lang="en-US" dirty="0"/>
                        <a:t>Recirculation Controller</a:t>
                      </a:r>
                    </a:p>
                  </a:txBody>
                  <a:tcPr/>
                </a:tc>
                <a:tc>
                  <a:txBody>
                    <a:bodyPr/>
                    <a:lstStyle/>
                    <a:p>
                      <a:r>
                        <a:rPr lang="en-US" dirty="0"/>
                        <a:t>MFR-CTRL-99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1/1/2024</a:t>
                      </a:r>
                    </a:p>
                  </a:txBody>
                  <a:tcPr/>
                </a:tc>
                <a:tc>
                  <a:txBody>
                    <a:bodyPr/>
                    <a:lstStyle/>
                    <a:p>
                      <a:r>
                        <a:rPr lang="en-US" dirty="0"/>
                        <a:t>7/1/2023</a:t>
                      </a:r>
                    </a:p>
                  </a:txBody>
                  <a:tcPr/>
                </a:tc>
                <a:extLst>
                  <a:ext uri="{0D108BD9-81ED-4DB2-BD59-A6C34878D82A}">
                    <a16:rowId xmlns:a16="http://schemas.microsoft.com/office/drawing/2014/main" val="3137782200"/>
                  </a:ext>
                </a:extLst>
              </a:tr>
              <a:tr h="370840">
                <a:tc>
                  <a:txBody>
                    <a:bodyPr/>
                    <a:lstStyle/>
                    <a:p>
                      <a:r>
                        <a:rPr lang="en-US" dirty="0"/>
                        <a:t>Water Heater</a:t>
                      </a:r>
                    </a:p>
                  </a:txBody>
                  <a:tcPr/>
                </a:tc>
                <a:tc>
                  <a:txBody>
                    <a:bodyPr/>
                    <a:lstStyle/>
                    <a:p>
                      <a:r>
                        <a:rPr lang="en-US" dirty="0"/>
                        <a:t>MFR-WH-200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1/1/2026</a:t>
                      </a:r>
                    </a:p>
                  </a:txBody>
                  <a:tcPr/>
                </a:tc>
                <a:tc>
                  <a:txBody>
                    <a:bodyPr/>
                    <a:lstStyle/>
                    <a:p>
                      <a:r>
                        <a:rPr lang="en-US" dirty="0"/>
                        <a:t>7/1/2025</a:t>
                      </a:r>
                    </a:p>
                  </a:txBody>
                  <a:tcPr/>
                </a:tc>
                <a:extLst>
                  <a:ext uri="{0D108BD9-81ED-4DB2-BD59-A6C34878D82A}">
                    <a16:rowId xmlns:a16="http://schemas.microsoft.com/office/drawing/2014/main" val="444969137"/>
                  </a:ext>
                </a:extLst>
              </a:tr>
            </a:tbl>
          </a:graphicData>
        </a:graphic>
      </p:graphicFrame>
      <p:pic>
        <p:nvPicPr>
          <p:cNvPr id="5" name="Sonido grabado">
            <a:hlinkClick r:id="" action="ppaction://media"/>
            <a:extLst>
              <a:ext uri="{FF2B5EF4-FFF2-40B4-BE49-F238E27FC236}">
                <a16:creationId xmlns:a16="http://schemas.microsoft.com/office/drawing/2014/main" id="{B16C0A7A-39D6-23BD-5C5D-6F955CC6B7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38397" y="502610"/>
            <a:ext cx="832803" cy="832803"/>
          </a:xfrm>
          <a:prstGeom prst="rect">
            <a:avLst/>
          </a:prstGeom>
        </p:spPr>
      </p:pic>
    </p:spTree>
    <p:extLst>
      <p:ext uri="{BB962C8B-B14F-4D97-AF65-F5344CB8AC3E}">
        <p14:creationId xmlns:p14="http://schemas.microsoft.com/office/powerpoint/2010/main" val="3707330206"/>
      </p:ext>
    </p:extLst>
  </p:cSld>
  <p:clrMapOvr>
    <a:masterClrMapping/>
  </p:clrMapOvr>
  <mc:AlternateContent xmlns:mc="http://schemas.openxmlformats.org/markup-compatibility/2006" xmlns:p14="http://schemas.microsoft.com/office/powerpoint/2010/main">
    <mc:Choice Requires="p14">
      <p:transition spd="med" p14:dur="700" advTm="30003">
        <p:fade/>
      </p:transition>
    </mc:Choice>
    <mc:Fallback xmlns="">
      <p:transition spd="med" advTm="300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4: Retrofitting and Replacing</a:t>
            </a:r>
            <a:endParaRPr lang="en-US" sz="5400" dirty="0">
              <a:latin typeface="Arial Black" panose="020B0A04020102020204" pitchFamily="34" charset="0"/>
            </a:endParaRPr>
          </a:p>
        </p:txBody>
      </p:sp>
      <p:pic>
        <p:nvPicPr>
          <p:cNvPr id="5" name="Sonido grabado">
            <a:hlinkClick r:id="" action="ppaction://media"/>
            <a:extLst>
              <a:ext uri="{FF2B5EF4-FFF2-40B4-BE49-F238E27FC236}">
                <a16:creationId xmlns:a16="http://schemas.microsoft.com/office/drawing/2014/main" id="{07104F28-431A-9AB0-97AC-A01895A112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4863696"/>
            <a:ext cx="772333" cy="772333"/>
          </a:xfrm>
          <a:prstGeom prst="rect">
            <a:avLst/>
          </a:prstGeom>
        </p:spPr>
      </p:pic>
    </p:spTree>
    <p:extLst>
      <p:ext uri="{BB962C8B-B14F-4D97-AF65-F5344CB8AC3E}">
        <p14:creationId xmlns:p14="http://schemas.microsoft.com/office/powerpoint/2010/main" val="167059355"/>
      </p:ext>
    </p:extLst>
  </p:cSld>
  <p:clrMapOvr>
    <a:masterClrMapping/>
  </p:clrMapOvr>
  <mc:AlternateContent xmlns:mc="http://schemas.openxmlformats.org/markup-compatibility/2006" xmlns:p14="http://schemas.microsoft.com/office/powerpoint/2010/main">
    <mc:Choice Requires="p14">
      <p:transition spd="med" p14:dur="700" advTm="4728">
        <p:fade/>
      </p:transition>
    </mc:Choice>
    <mc:Fallback xmlns="">
      <p:transition spd="med" advTm="47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p:txBody>
          <a:bodyPr/>
          <a:lstStyle/>
          <a:p>
            <a:r>
              <a:rPr lang="en-US" dirty="0"/>
              <a:t>Pre-Rinse Operating Equipment</a:t>
            </a:r>
          </a:p>
        </p:txBody>
      </p:sp>
      <p:pic>
        <p:nvPicPr>
          <p:cNvPr id="5" name="Content Placeholder 4" descr="A black and silver valve&#10;&#10;Description automatically generated">
            <a:extLst>
              <a:ext uri="{FF2B5EF4-FFF2-40B4-BE49-F238E27FC236}">
                <a16:creationId xmlns:a16="http://schemas.microsoft.com/office/drawing/2014/main" id="{871AAB7B-F08F-B6F9-28EC-53AB86DD311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860031" y="0"/>
            <a:ext cx="2331969" cy="6858000"/>
          </a:xfrm>
        </p:spPr>
      </p:pic>
      <p:sp>
        <p:nvSpPr>
          <p:cNvPr id="6" name="Content Placeholder 2">
            <a:extLst>
              <a:ext uri="{FF2B5EF4-FFF2-40B4-BE49-F238E27FC236}">
                <a16:creationId xmlns:a16="http://schemas.microsoft.com/office/drawing/2014/main" id="{24FF0284-D6FE-1E2C-3445-2D43BD2F676B}"/>
              </a:ext>
            </a:extLst>
          </p:cNvPr>
          <p:cNvSpPr txBox="1">
            <a:spLocks/>
          </p:cNvSpPr>
          <p:nvPr/>
        </p:nvSpPr>
        <p:spPr>
          <a:xfrm>
            <a:off x="838200" y="1825625"/>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Easiest to achieve savings through retrofit</a:t>
            </a:r>
          </a:p>
          <a:p>
            <a:r>
              <a:rPr lang="en-US" dirty="0"/>
              <a:t>Common flow rate at 1.2 </a:t>
            </a:r>
            <a:r>
              <a:rPr lang="en-US" dirty="0" err="1"/>
              <a:t>gpm</a:t>
            </a:r>
            <a:endParaRPr lang="en-US" dirty="0"/>
          </a:p>
          <a:p>
            <a:r>
              <a:rPr lang="en-US" dirty="0"/>
              <a:t>Do:</a:t>
            </a:r>
          </a:p>
          <a:p>
            <a:pPr lvl="1"/>
            <a:r>
              <a:rPr lang="en-US" dirty="0"/>
              <a:t>Install multiple PRSV in larger facilities</a:t>
            </a:r>
          </a:p>
          <a:p>
            <a:pPr lvl="1"/>
            <a:r>
              <a:rPr lang="en-US" dirty="0"/>
              <a:t>Replace PRSV frequently</a:t>
            </a:r>
          </a:p>
          <a:p>
            <a:pPr lvl="1"/>
            <a:r>
              <a:rPr lang="en-US" dirty="0"/>
              <a:t>Dry scrap as much as possible</a:t>
            </a:r>
          </a:p>
          <a:p>
            <a:r>
              <a:rPr lang="en-US" dirty="0"/>
              <a:t>Do not:</a:t>
            </a:r>
          </a:p>
          <a:p>
            <a:pPr lvl="1"/>
            <a:r>
              <a:rPr lang="en-US" dirty="0"/>
              <a:t>Use floor hoses instead of PRSV</a:t>
            </a:r>
          </a:p>
          <a:p>
            <a:pPr lvl="1"/>
            <a:r>
              <a:rPr lang="en-US" dirty="0"/>
              <a:t>Drill out scaled-over PRSV</a:t>
            </a:r>
          </a:p>
          <a:p>
            <a:pPr lvl="1"/>
            <a:r>
              <a:rPr lang="en-US" dirty="0"/>
              <a:t>Mis-use scrappers, disposers, troughs</a:t>
            </a:r>
          </a:p>
        </p:txBody>
      </p:sp>
      <p:pic>
        <p:nvPicPr>
          <p:cNvPr id="4" name="Sonido grabado">
            <a:hlinkClick r:id="" action="ppaction://media"/>
            <a:extLst>
              <a:ext uri="{FF2B5EF4-FFF2-40B4-BE49-F238E27FC236}">
                <a16:creationId xmlns:a16="http://schemas.microsoft.com/office/drawing/2014/main" id="{CB97682B-2A6C-BA56-B297-43A70B3BD2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0471" y="540543"/>
            <a:ext cx="800577" cy="800577"/>
          </a:xfrm>
          <a:prstGeom prst="rect">
            <a:avLst/>
          </a:prstGeom>
        </p:spPr>
      </p:pic>
    </p:spTree>
    <p:extLst>
      <p:ext uri="{BB962C8B-B14F-4D97-AF65-F5344CB8AC3E}">
        <p14:creationId xmlns:p14="http://schemas.microsoft.com/office/powerpoint/2010/main" val="406179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p:txBody>
          <a:bodyPr/>
          <a:lstStyle/>
          <a:p>
            <a:r>
              <a:rPr lang="en-US" dirty="0"/>
              <a:t>Continuous Recirculation Systems</a:t>
            </a:r>
          </a:p>
        </p:txBody>
      </p:sp>
      <p:sp>
        <p:nvSpPr>
          <p:cNvPr id="3" name="Content Placeholder 2">
            <a:extLst>
              <a:ext uri="{FF2B5EF4-FFF2-40B4-BE49-F238E27FC236}">
                <a16:creationId xmlns:a16="http://schemas.microsoft.com/office/drawing/2014/main" id="{C97E8843-E53B-377F-9A49-0D0045D84950}"/>
              </a:ext>
            </a:extLst>
          </p:cNvPr>
          <p:cNvSpPr>
            <a:spLocks noGrp="1"/>
          </p:cNvSpPr>
          <p:nvPr>
            <p:ph idx="1"/>
          </p:nvPr>
        </p:nvSpPr>
        <p:spPr>
          <a:xfrm>
            <a:off x="838200" y="1825625"/>
            <a:ext cx="5257800" cy="4351338"/>
          </a:xfrm>
        </p:spPr>
        <p:txBody>
          <a:bodyPr/>
          <a:lstStyle/>
          <a:p>
            <a:r>
              <a:rPr lang="en-US" dirty="0"/>
              <a:t>For recirculation systems, install recirculation controllers:</a:t>
            </a:r>
          </a:p>
          <a:p>
            <a:pPr lvl="1"/>
            <a:r>
              <a:rPr lang="en-US" dirty="0"/>
              <a:t>Save 95% of the gas used to operate recirculation system</a:t>
            </a:r>
          </a:p>
          <a:p>
            <a:pPr lvl="1"/>
            <a:r>
              <a:rPr lang="en-US" dirty="0"/>
              <a:t>Allow storage water heaters to operate at higher efficiency</a:t>
            </a:r>
          </a:p>
          <a:p>
            <a:pPr lvl="1"/>
            <a:endParaRPr lang="en-US" dirty="0"/>
          </a:p>
          <a:p>
            <a:r>
              <a:rPr lang="en-US" dirty="0"/>
              <a:t>Easy retrofit option is a smart-plug style controller</a:t>
            </a:r>
          </a:p>
        </p:txBody>
      </p:sp>
      <p:pic>
        <p:nvPicPr>
          <p:cNvPr id="5" name="Picture 4">
            <a:extLst>
              <a:ext uri="{FF2B5EF4-FFF2-40B4-BE49-F238E27FC236}">
                <a16:creationId xmlns:a16="http://schemas.microsoft.com/office/drawing/2014/main" id="{FA5562A5-8F9D-483C-0C1A-5E4D6E986A11}"/>
              </a:ext>
            </a:extLst>
          </p:cNvPr>
          <p:cNvPicPr>
            <a:picLocks noChangeAspect="1"/>
          </p:cNvPicPr>
          <p:nvPr/>
        </p:nvPicPr>
        <p:blipFill rotWithShape="1">
          <a:blip r:embed="rId5"/>
          <a:srcRect l="19469" r="3835"/>
          <a:stretch/>
        </p:blipFill>
        <p:spPr>
          <a:xfrm>
            <a:off x="6096000" y="1690688"/>
            <a:ext cx="6096000" cy="4208495"/>
          </a:xfrm>
          <a:prstGeom prst="rect">
            <a:avLst/>
          </a:prstGeom>
        </p:spPr>
      </p:pic>
      <p:pic>
        <p:nvPicPr>
          <p:cNvPr id="6" name="Sonido grabado">
            <a:hlinkClick r:id="" action="ppaction://media"/>
            <a:extLst>
              <a:ext uri="{FF2B5EF4-FFF2-40B4-BE49-F238E27FC236}">
                <a16:creationId xmlns:a16="http://schemas.microsoft.com/office/drawing/2014/main" id="{28857213-8AB8-5BA5-BECD-376F49292A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6996" y="332422"/>
            <a:ext cx="1080486" cy="1080486"/>
          </a:xfrm>
          <a:prstGeom prst="rect">
            <a:avLst/>
          </a:prstGeom>
        </p:spPr>
      </p:pic>
    </p:spTree>
    <p:extLst>
      <p:ext uri="{BB962C8B-B14F-4D97-AF65-F5344CB8AC3E}">
        <p14:creationId xmlns:p14="http://schemas.microsoft.com/office/powerpoint/2010/main" val="376330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9690-BB29-53A9-6A9E-91A87137D03B}"/>
              </a:ext>
            </a:extLst>
          </p:cNvPr>
          <p:cNvSpPr>
            <a:spLocks noGrp="1"/>
          </p:cNvSpPr>
          <p:nvPr>
            <p:ph type="title"/>
          </p:nvPr>
        </p:nvSpPr>
        <p:spPr/>
        <p:txBody>
          <a:bodyPr/>
          <a:lstStyle/>
          <a:p>
            <a:r>
              <a:rPr lang="en-US" dirty="0"/>
              <a:t>Design Guide History</a:t>
            </a:r>
          </a:p>
        </p:txBody>
      </p:sp>
      <p:sp>
        <p:nvSpPr>
          <p:cNvPr id="3" name="Content Placeholder 2">
            <a:extLst>
              <a:ext uri="{FF2B5EF4-FFF2-40B4-BE49-F238E27FC236}">
                <a16:creationId xmlns:a16="http://schemas.microsoft.com/office/drawing/2014/main" id="{DEBA765C-9EAB-5E66-A483-70A13A3ADF49}"/>
              </a:ext>
            </a:extLst>
          </p:cNvPr>
          <p:cNvSpPr>
            <a:spLocks noGrp="1"/>
          </p:cNvSpPr>
          <p:nvPr>
            <p:ph idx="1"/>
          </p:nvPr>
        </p:nvSpPr>
        <p:spPr>
          <a:xfrm>
            <a:off x="838200" y="1825625"/>
            <a:ext cx="5257800" cy="4351338"/>
          </a:xfrm>
        </p:spPr>
        <p:txBody>
          <a:bodyPr/>
          <a:lstStyle/>
          <a:p>
            <a:pPr marL="0" indent="0">
              <a:buNone/>
            </a:pPr>
            <a:r>
              <a:rPr lang="en-US" dirty="0"/>
              <a:t>This 2023 design guide builds from previous iterations. The first design guide was published in 2010, and was funded by PG&amp;E and the California Energy Commission.</a:t>
            </a:r>
          </a:p>
          <a:p>
            <a:pPr marL="0" indent="0">
              <a:buNone/>
            </a:pPr>
            <a:endParaRPr lang="en-US" dirty="0"/>
          </a:p>
          <a:p>
            <a:pPr marL="0" indent="0">
              <a:buNone/>
            </a:pPr>
            <a:r>
              <a:rPr lang="en-US" dirty="0"/>
              <a:t>The second revision of this design guide was first published in 2021 with funds from SoCalGas.</a:t>
            </a:r>
          </a:p>
        </p:txBody>
      </p:sp>
      <p:pic>
        <p:nvPicPr>
          <p:cNvPr id="1026" name="Picture 2" descr="The Benefits of Working with CARB and CEC">
            <a:extLst>
              <a:ext uri="{FF2B5EF4-FFF2-40B4-BE49-F238E27FC236}">
                <a16:creationId xmlns:a16="http://schemas.microsoft.com/office/drawing/2014/main" id="{BD65DB46-109A-6D71-C772-7DD4F12C9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5668" y="1030749"/>
            <a:ext cx="4079962" cy="1589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cific Gas and Electric Company - Wikipedia">
            <a:extLst>
              <a:ext uri="{FF2B5EF4-FFF2-40B4-BE49-F238E27FC236}">
                <a16:creationId xmlns:a16="http://schemas.microsoft.com/office/drawing/2014/main" id="{0FDBB2C5-BEC4-D49F-EFC6-C8655A769A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5209" y="2798930"/>
            <a:ext cx="1740877" cy="17408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SoCalGas">
            <a:extLst>
              <a:ext uri="{FF2B5EF4-FFF2-40B4-BE49-F238E27FC236}">
                <a16:creationId xmlns:a16="http://schemas.microsoft.com/office/drawing/2014/main" id="{AB5ABDFD-2B95-4BFB-F475-62FB1B1239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5472" y="5033963"/>
            <a:ext cx="28003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id="{2BFAAD98-8E50-E9AE-B739-C75F298558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12153" y="641350"/>
            <a:ext cx="487363" cy="487363"/>
          </a:xfrm>
          <a:prstGeom prst="rect">
            <a:avLst/>
          </a:prstGeom>
        </p:spPr>
      </p:pic>
    </p:spTree>
    <p:extLst>
      <p:ext uri="{BB962C8B-B14F-4D97-AF65-F5344CB8AC3E}">
        <p14:creationId xmlns:p14="http://schemas.microsoft.com/office/powerpoint/2010/main" val="2868642701"/>
      </p:ext>
    </p:extLst>
  </p:cSld>
  <p:clrMapOvr>
    <a:masterClrMapping/>
  </p:clrMapOvr>
  <mc:AlternateContent xmlns:mc="http://schemas.openxmlformats.org/markup-compatibility/2006" xmlns:p14="http://schemas.microsoft.com/office/powerpoint/2010/main">
    <mc:Choice Requires="p14">
      <p:transition spd="med" p14:dur="700" advTm="19109">
        <p:fade/>
      </p:transition>
    </mc:Choice>
    <mc:Fallback xmlns="">
      <p:transition spd="med" advTm="191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p:txBody>
          <a:bodyPr/>
          <a:lstStyle/>
          <a:p>
            <a:r>
              <a:rPr lang="en-US" dirty="0"/>
              <a:t>Dishmachines</a:t>
            </a:r>
          </a:p>
        </p:txBody>
      </p:sp>
      <p:sp>
        <p:nvSpPr>
          <p:cNvPr id="3" name="Content Placeholder 2">
            <a:extLst>
              <a:ext uri="{FF2B5EF4-FFF2-40B4-BE49-F238E27FC236}">
                <a16:creationId xmlns:a16="http://schemas.microsoft.com/office/drawing/2014/main" id="{C97E8843-E53B-377F-9A49-0D0045D84950}"/>
              </a:ext>
            </a:extLst>
          </p:cNvPr>
          <p:cNvSpPr>
            <a:spLocks noGrp="1"/>
          </p:cNvSpPr>
          <p:nvPr>
            <p:ph idx="1"/>
          </p:nvPr>
        </p:nvSpPr>
        <p:spPr>
          <a:xfrm>
            <a:off x="838200" y="1825625"/>
            <a:ext cx="7485185" cy="4351338"/>
          </a:xfrm>
        </p:spPr>
        <p:txBody>
          <a:bodyPr/>
          <a:lstStyle/>
          <a:p>
            <a:r>
              <a:rPr lang="en-US" dirty="0"/>
              <a:t>Specify heat recovery dishmachines on burnout</a:t>
            </a:r>
          </a:p>
          <a:p>
            <a:r>
              <a:rPr lang="en-US" dirty="0"/>
              <a:t>Consider footprint, table layout, water pressure in </a:t>
            </a:r>
            <a:r>
              <a:rPr lang="en-US" dirty="0" err="1"/>
              <a:t>dishroom</a:t>
            </a:r>
            <a:r>
              <a:rPr lang="en-US" dirty="0"/>
              <a:t>, electric capacity in the </a:t>
            </a:r>
            <a:r>
              <a:rPr lang="en-US" dirty="0" err="1"/>
              <a:t>dishroom</a:t>
            </a:r>
            <a:endParaRPr lang="en-US" dirty="0"/>
          </a:p>
        </p:txBody>
      </p:sp>
      <p:pic>
        <p:nvPicPr>
          <p:cNvPr id="4" name="Picture 4" descr="http://www.vvt.eu/files/products/large/989-en-dv-802-7.jpg">
            <a:extLst>
              <a:ext uri="{FF2B5EF4-FFF2-40B4-BE49-F238E27FC236}">
                <a16:creationId xmlns:a16="http://schemas.microsoft.com/office/drawing/2014/main" id="{C7FA281D-E20C-113E-C4F5-7623B348640C}"/>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5148" t="6033" r="34545" b="23175"/>
          <a:stretch/>
        </p:blipFill>
        <p:spPr bwMode="auto">
          <a:xfrm>
            <a:off x="9167447" y="365125"/>
            <a:ext cx="2532184" cy="59147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A2036508-F628-4051-3714-C14FF8FE80CC}"/>
              </a:ext>
            </a:extLst>
          </p:cNvPr>
          <p:cNvGraphicFramePr>
            <a:graphicFrameLocks noGrp="1"/>
          </p:cNvGraphicFramePr>
          <p:nvPr>
            <p:extLst>
              <p:ext uri="{D42A27DB-BD31-4B8C-83A1-F6EECF244321}">
                <p14:modId xmlns:p14="http://schemas.microsoft.com/office/powerpoint/2010/main" val="1298635580"/>
              </p:ext>
            </p:extLst>
          </p:nvPr>
        </p:nvGraphicFramePr>
        <p:xfrm>
          <a:off x="838199" y="3992520"/>
          <a:ext cx="7485184" cy="2021840"/>
        </p:xfrm>
        <a:graphic>
          <a:graphicData uri="http://schemas.openxmlformats.org/drawingml/2006/table">
            <a:tbl>
              <a:tblPr firstRow="1" bandRow="1">
                <a:tableStyleId>{5C22544A-7EE6-4342-B048-85BDC9FD1C3A}</a:tableStyleId>
              </a:tblPr>
              <a:tblGrid>
                <a:gridCol w="1871296">
                  <a:extLst>
                    <a:ext uri="{9D8B030D-6E8A-4147-A177-3AD203B41FA5}">
                      <a16:colId xmlns:a16="http://schemas.microsoft.com/office/drawing/2014/main" val="1315456146"/>
                    </a:ext>
                  </a:extLst>
                </a:gridCol>
                <a:gridCol w="1871296">
                  <a:extLst>
                    <a:ext uri="{9D8B030D-6E8A-4147-A177-3AD203B41FA5}">
                      <a16:colId xmlns:a16="http://schemas.microsoft.com/office/drawing/2014/main" val="3145111714"/>
                    </a:ext>
                  </a:extLst>
                </a:gridCol>
                <a:gridCol w="1871296">
                  <a:extLst>
                    <a:ext uri="{9D8B030D-6E8A-4147-A177-3AD203B41FA5}">
                      <a16:colId xmlns:a16="http://schemas.microsoft.com/office/drawing/2014/main" val="2024238177"/>
                    </a:ext>
                  </a:extLst>
                </a:gridCol>
                <a:gridCol w="1871296">
                  <a:extLst>
                    <a:ext uri="{9D8B030D-6E8A-4147-A177-3AD203B41FA5}">
                      <a16:colId xmlns:a16="http://schemas.microsoft.com/office/drawing/2014/main" val="2178972325"/>
                    </a:ext>
                  </a:extLst>
                </a:gridCol>
              </a:tblGrid>
              <a:tr h="370840">
                <a:tc>
                  <a:txBody>
                    <a:bodyPr/>
                    <a:lstStyle/>
                    <a:p>
                      <a:r>
                        <a:rPr lang="en-US" dirty="0"/>
                        <a:t>Machine</a:t>
                      </a:r>
                    </a:p>
                  </a:txBody>
                  <a:tcPr/>
                </a:tc>
                <a:tc>
                  <a:txBody>
                    <a:bodyPr/>
                    <a:lstStyle/>
                    <a:p>
                      <a:r>
                        <a:rPr lang="en-US" dirty="0"/>
                        <a:t>Racks per day</a:t>
                      </a:r>
                    </a:p>
                  </a:txBody>
                  <a:tcPr/>
                </a:tc>
                <a:tc>
                  <a:txBody>
                    <a:bodyPr/>
                    <a:lstStyle/>
                    <a:p>
                      <a:r>
                        <a:rPr lang="en-US" dirty="0"/>
                        <a:t>Cost per Rack</a:t>
                      </a:r>
                    </a:p>
                  </a:txBody>
                  <a:tcPr/>
                </a:tc>
                <a:tc>
                  <a:txBody>
                    <a:bodyPr/>
                    <a:lstStyle/>
                    <a:p>
                      <a:r>
                        <a:rPr lang="en-US" dirty="0"/>
                        <a:t>Annual Operating Cost</a:t>
                      </a:r>
                    </a:p>
                  </a:txBody>
                  <a:tcPr/>
                </a:tc>
                <a:extLst>
                  <a:ext uri="{0D108BD9-81ED-4DB2-BD59-A6C34878D82A}">
                    <a16:rowId xmlns:a16="http://schemas.microsoft.com/office/drawing/2014/main" val="19524968"/>
                  </a:ext>
                </a:extLst>
              </a:tr>
              <a:tr h="370840">
                <a:tc>
                  <a:txBody>
                    <a:bodyPr/>
                    <a:lstStyle/>
                    <a:p>
                      <a:r>
                        <a:rPr lang="en-US" dirty="0"/>
                        <a:t>Conventional </a:t>
                      </a:r>
                    </a:p>
                  </a:txBody>
                  <a:tcPr/>
                </a:tc>
                <a:tc>
                  <a:txBody>
                    <a:bodyPr/>
                    <a:lstStyle/>
                    <a:p>
                      <a:r>
                        <a:rPr lang="en-US" dirty="0"/>
                        <a:t>227</a:t>
                      </a:r>
                    </a:p>
                  </a:txBody>
                  <a:tcPr/>
                </a:tc>
                <a:tc>
                  <a:txBody>
                    <a:bodyPr/>
                    <a:lstStyle/>
                    <a:p>
                      <a:r>
                        <a:rPr lang="en-US" dirty="0"/>
                        <a:t>$0.17</a:t>
                      </a:r>
                    </a:p>
                  </a:txBody>
                  <a:tcPr/>
                </a:tc>
                <a:tc>
                  <a:txBody>
                    <a:bodyPr/>
                    <a:lstStyle/>
                    <a:p>
                      <a:r>
                        <a:rPr lang="en-US" dirty="0"/>
                        <a:t>$14,200</a:t>
                      </a:r>
                    </a:p>
                  </a:txBody>
                  <a:tcPr/>
                </a:tc>
                <a:extLst>
                  <a:ext uri="{0D108BD9-81ED-4DB2-BD59-A6C34878D82A}">
                    <a16:rowId xmlns:a16="http://schemas.microsoft.com/office/drawing/2014/main" val="2469064947"/>
                  </a:ext>
                </a:extLst>
              </a:tr>
              <a:tr h="370840">
                <a:tc>
                  <a:txBody>
                    <a:bodyPr/>
                    <a:lstStyle/>
                    <a:p>
                      <a:r>
                        <a:rPr lang="en-US" dirty="0"/>
                        <a:t>ENERGY STAR</a:t>
                      </a:r>
                    </a:p>
                  </a:txBody>
                  <a:tcPr/>
                </a:tc>
                <a:tc>
                  <a:txBody>
                    <a:bodyPr/>
                    <a:lstStyle/>
                    <a:p>
                      <a:r>
                        <a:rPr lang="en-US" dirty="0"/>
                        <a:t>247</a:t>
                      </a:r>
                    </a:p>
                  </a:txBody>
                  <a:tcPr/>
                </a:tc>
                <a:tc>
                  <a:txBody>
                    <a:bodyPr/>
                    <a:lstStyle/>
                    <a:p>
                      <a:r>
                        <a:rPr lang="en-US" dirty="0"/>
                        <a:t>$0.15</a:t>
                      </a:r>
                    </a:p>
                  </a:txBody>
                  <a:tcPr/>
                </a:tc>
                <a:tc>
                  <a:txBody>
                    <a:bodyPr/>
                    <a:lstStyle/>
                    <a:p>
                      <a:r>
                        <a:rPr lang="en-US" dirty="0"/>
                        <a:t>$12,500</a:t>
                      </a:r>
                    </a:p>
                  </a:txBody>
                  <a:tcPr/>
                </a:tc>
                <a:extLst>
                  <a:ext uri="{0D108BD9-81ED-4DB2-BD59-A6C34878D82A}">
                    <a16:rowId xmlns:a16="http://schemas.microsoft.com/office/drawing/2014/main" val="4786159"/>
                  </a:ext>
                </a:extLst>
              </a:tr>
              <a:tr h="370840">
                <a:tc>
                  <a:txBody>
                    <a:bodyPr/>
                    <a:lstStyle/>
                    <a:p>
                      <a:r>
                        <a:rPr lang="en-US" dirty="0"/>
                        <a:t>Heat Recovery Dishmachine</a:t>
                      </a:r>
                    </a:p>
                  </a:txBody>
                  <a:tcPr/>
                </a:tc>
                <a:tc>
                  <a:txBody>
                    <a:bodyPr/>
                    <a:lstStyle/>
                    <a:p>
                      <a:r>
                        <a:rPr lang="en-US" dirty="0"/>
                        <a:t>201</a:t>
                      </a:r>
                    </a:p>
                  </a:txBody>
                  <a:tcPr/>
                </a:tc>
                <a:tc>
                  <a:txBody>
                    <a:bodyPr/>
                    <a:lstStyle/>
                    <a:p>
                      <a:r>
                        <a:rPr lang="en-US" dirty="0"/>
                        <a:t>$0.12</a:t>
                      </a:r>
                    </a:p>
                  </a:txBody>
                  <a:tcPr/>
                </a:tc>
                <a:tc>
                  <a:txBody>
                    <a:bodyPr/>
                    <a:lstStyle/>
                    <a:p>
                      <a:r>
                        <a:rPr lang="en-US" dirty="0"/>
                        <a:t>$11,000</a:t>
                      </a:r>
                    </a:p>
                  </a:txBody>
                  <a:tcPr/>
                </a:tc>
                <a:extLst>
                  <a:ext uri="{0D108BD9-81ED-4DB2-BD59-A6C34878D82A}">
                    <a16:rowId xmlns:a16="http://schemas.microsoft.com/office/drawing/2014/main" val="3148578852"/>
                  </a:ext>
                </a:extLst>
              </a:tr>
            </a:tbl>
          </a:graphicData>
        </a:graphic>
      </p:graphicFrame>
      <p:pic>
        <p:nvPicPr>
          <p:cNvPr id="7" name="Sonido grabado">
            <a:hlinkClick r:id="" action="ppaction://media"/>
            <a:extLst>
              <a:ext uri="{FF2B5EF4-FFF2-40B4-BE49-F238E27FC236}">
                <a16:creationId xmlns:a16="http://schemas.microsoft.com/office/drawing/2014/main" id="{9207E0A7-2C6B-EDC5-31CE-71C9C86EE2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8100" y="549317"/>
            <a:ext cx="863516" cy="863516"/>
          </a:xfrm>
          <a:prstGeom prst="rect">
            <a:avLst/>
          </a:prstGeom>
        </p:spPr>
      </p:pic>
    </p:spTree>
    <p:extLst>
      <p:ext uri="{BB962C8B-B14F-4D97-AF65-F5344CB8AC3E}">
        <p14:creationId xmlns:p14="http://schemas.microsoft.com/office/powerpoint/2010/main" val="94738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96838"/>
            <a:ext cx="7772400" cy="1143000"/>
          </a:xfrm>
        </p:spPr>
        <p:txBody>
          <a:bodyPr>
            <a:normAutofit/>
          </a:bodyPr>
          <a:lstStyle/>
          <a:p>
            <a:pPr eaLnBrk="1" hangingPunct="1"/>
            <a:r>
              <a:rPr lang="en-US" sz="4000" dirty="0">
                <a:cs typeface="Arial" charset="0"/>
              </a:rPr>
              <a:t>Standard Efficiency Storage</a:t>
            </a:r>
          </a:p>
        </p:txBody>
      </p:sp>
      <p:sp>
        <p:nvSpPr>
          <p:cNvPr id="15" name="Rectangle 3"/>
          <p:cNvSpPr txBox="1">
            <a:spLocks noChangeArrowheads="1"/>
          </p:cNvSpPr>
          <p:nvPr/>
        </p:nvSpPr>
        <p:spPr>
          <a:xfrm>
            <a:off x="1752600" y="1617921"/>
            <a:ext cx="2438400" cy="41148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Simple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Robust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Low cost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specify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fix</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replace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$2-9K</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4"/>
          <p:cNvSpPr txBox="1">
            <a:spLocks noChangeArrowheads="1"/>
          </p:cNvSpPr>
          <p:nvPr/>
        </p:nvSpPr>
        <p:spPr>
          <a:xfrm>
            <a:off x="4314852" y="1600200"/>
            <a:ext cx="3049921" cy="41148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80% TE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Standby loss       (100 gallon unit): 1000 – 1300 Btu/h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run out of hot water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Short life in certain commercial kitchen environments ~5y</a:t>
            </a:r>
          </a:p>
        </p:txBody>
      </p:sp>
      <p:pic>
        <p:nvPicPr>
          <p:cNvPr id="3" name="Picture 2" descr="Background pattern&#10;&#10;Description automatically generated">
            <a:extLst>
              <a:ext uri="{FF2B5EF4-FFF2-40B4-BE49-F238E27FC236}">
                <a16:creationId xmlns:a16="http://schemas.microsoft.com/office/drawing/2014/main" id="{D2169D91-8CFD-A23B-5076-9901D1EE0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0701" y="695295"/>
            <a:ext cx="1768415" cy="5358298"/>
          </a:xfrm>
          <a:prstGeom prst="rect">
            <a:avLst/>
          </a:prstGeom>
        </p:spPr>
      </p:pic>
      <p:pic>
        <p:nvPicPr>
          <p:cNvPr id="4" name="Sonido grabado">
            <a:hlinkClick r:id="" action="ppaction://media"/>
            <a:extLst>
              <a:ext uri="{FF2B5EF4-FFF2-40B4-BE49-F238E27FC236}">
                <a16:creationId xmlns:a16="http://schemas.microsoft.com/office/drawing/2014/main" id="{583C8960-CF81-DFC0-315D-A14E60B4D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4773" y="227618"/>
            <a:ext cx="996315" cy="996315"/>
          </a:xfrm>
          <a:prstGeom prst="rect">
            <a:avLst/>
          </a:prstGeom>
        </p:spPr>
      </p:pic>
    </p:spTree>
    <p:extLst>
      <p:ext uri="{BB962C8B-B14F-4D97-AF65-F5344CB8AC3E}">
        <p14:creationId xmlns:p14="http://schemas.microsoft.com/office/powerpoint/2010/main" val="3955385840"/>
      </p:ext>
    </p:extLst>
  </p:cSld>
  <p:clrMapOvr>
    <a:masterClrMapping/>
  </p:clrMapOvr>
  <mc:AlternateContent xmlns:mc="http://schemas.openxmlformats.org/markup-compatibility/2006" xmlns:p14="http://schemas.microsoft.com/office/powerpoint/2010/main">
    <mc:Choice Requires="p14">
      <p:transition spd="med" p14:dur="700" advTm="58427">
        <p:fade/>
      </p:transition>
    </mc:Choice>
    <mc:Fallback xmlns="">
      <p:transition spd="med" advTm="584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25400"/>
            <a:ext cx="9144000" cy="1143000"/>
          </a:xfrm>
        </p:spPr>
        <p:txBody>
          <a:bodyPr>
            <a:normAutofit/>
          </a:bodyPr>
          <a:lstStyle/>
          <a:p>
            <a:pPr eaLnBrk="1" hangingPunct="1"/>
            <a:r>
              <a:rPr lang="en-US" sz="4000" dirty="0">
                <a:cs typeface="Arial" charset="0"/>
              </a:rPr>
              <a:t>High Efficiency (Condensing) Storage</a:t>
            </a:r>
          </a:p>
        </p:txBody>
      </p:sp>
      <p:sp>
        <p:nvSpPr>
          <p:cNvPr id="17" name="Rectangle 3"/>
          <p:cNvSpPr txBox="1">
            <a:spLocks noChangeArrowheads="1"/>
          </p:cNvSpPr>
          <p:nvPr/>
        </p:nvSpPr>
        <p:spPr>
          <a:xfrm>
            <a:off x="1722253" y="1564684"/>
            <a:ext cx="2631558" cy="3581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Condensing</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95% efficiency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Standby loss: 600 – 1000 Btu/h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Potentially lower cost of install due to PVC exhaust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Pairs well with MMV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4"/>
          <p:cNvSpPr txBox="1">
            <a:spLocks noChangeArrowheads="1"/>
          </p:cNvSpPr>
          <p:nvPr/>
        </p:nvSpPr>
        <p:spPr>
          <a:xfrm>
            <a:off x="4498524" y="1600200"/>
            <a:ext cx="3273876" cy="4343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More complex</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Manage Condensate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 the standard</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first cost</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run out of hot water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Short life in certain commercial kitchen environments</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C6BF61E-E0F3-1450-0723-D8E90AE386A9}"/>
              </a:ext>
            </a:extLst>
          </p:cNvPr>
          <p:cNvPicPr>
            <a:picLocks noChangeAspect="1"/>
          </p:cNvPicPr>
          <p:nvPr/>
        </p:nvPicPr>
        <p:blipFill rotWithShape="1">
          <a:blip r:embed="rId5">
            <a:extLst>
              <a:ext uri="{28A0092B-C50C-407E-A947-70E740481C1C}">
                <a14:useLocalDpi xmlns:a14="http://schemas.microsoft.com/office/drawing/2010/main" val="0"/>
              </a:ext>
            </a:extLst>
          </a:blip>
          <a:srcRect t="14817"/>
          <a:stretch/>
        </p:blipFill>
        <p:spPr>
          <a:xfrm>
            <a:off x="8410755" y="1231858"/>
            <a:ext cx="2846717" cy="5299474"/>
          </a:xfrm>
          <a:prstGeom prst="rect">
            <a:avLst/>
          </a:prstGeom>
        </p:spPr>
      </p:pic>
      <p:pic>
        <p:nvPicPr>
          <p:cNvPr id="4" name="Sonido grabado">
            <a:hlinkClick r:id="" action="ppaction://media"/>
            <a:extLst>
              <a:ext uri="{FF2B5EF4-FFF2-40B4-BE49-F238E27FC236}">
                <a16:creationId xmlns:a16="http://schemas.microsoft.com/office/drawing/2014/main" id="{91882D0B-53A5-4FFB-7C04-61EAC67904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0187" y="326668"/>
            <a:ext cx="637608" cy="637608"/>
          </a:xfrm>
          <a:prstGeom prst="rect">
            <a:avLst/>
          </a:prstGeom>
        </p:spPr>
      </p:pic>
    </p:spTree>
    <p:extLst>
      <p:ext uri="{BB962C8B-B14F-4D97-AF65-F5344CB8AC3E}">
        <p14:creationId xmlns:p14="http://schemas.microsoft.com/office/powerpoint/2010/main" val="3009085605"/>
      </p:ext>
    </p:extLst>
  </p:cSld>
  <p:clrMapOvr>
    <a:masterClrMapping/>
  </p:clrMapOvr>
  <mc:AlternateContent xmlns:mc="http://schemas.openxmlformats.org/markup-compatibility/2006" xmlns:p14="http://schemas.microsoft.com/office/powerpoint/2010/main">
    <mc:Choice Requires="p14">
      <p:transition spd="med" p14:dur="700" advTm="95317">
        <p:fade/>
      </p:transition>
    </mc:Choice>
    <mc:Fallback xmlns="">
      <p:transition spd="med" advTm="953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76200"/>
            <a:ext cx="7772400" cy="1143000"/>
          </a:xfrm>
        </p:spPr>
        <p:txBody>
          <a:bodyPr>
            <a:normAutofit/>
          </a:bodyPr>
          <a:lstStyle/>
          <a:p>
            <a:pPr eaLnBrk="1" hangingPunct="1"/>
            <a:r>
              <a:rPr lang="en-US" sz="4000" dirty="0">
                <a:cs typeface="Arial" charset="0"/>
              </a:rPr>
              <a:t>Tankless (On Demand)</a:t>
            </a:r>
          </a:p>
        </p:txBody>
      </p:sp>
      <p:pic>
        <p:nvPicPr>
          <p:cNvPr id="67587" name="Picture 25" descr="http://www.enviroharvest.ca/images/working_heater_big.jpg"/>
          <p:cNvPicPr>
            <a:picLocks noChangeAspect="1" noChangeArrowheads="1"/>
          </p:cNvPicPr>
          <p:nvPr/>
        </p:nvPicPr>
        <p:blipFill>
          <a:blip r:embed="rId5" cstate="print"/>
          <a:srcRect/>
          <a:stretch>
            <a:fillRect/>
          </a:stretch>
        </p:blipFill>
        <p:spPr bwMode="auto">
          <a:xfrm>
            <a:off x="6123875" y="1848320"/>
            <a:ext cx="4502433" cy="4476307"/>
          </a:xfrm>
          <a:prstGeom prst="rect">
            <a:avLst/>
          </a:prstGeom>
          <a:noFill/>
          <a:ln w="9525">
            <a:noFill/>
            <a:miter lim="800000"/>
            <a:headEnd/>
            <a:tailEnd/>
          </a:ln>
        </p:spPr>
      </p:pic>
      <p:sp>
        <p:nvSpPr>
          <p:cNvPr id="67588" name="Rectangle 8"/>
          <p:cNvSpPr>
            <a:spLocks noChangeArrowheads="1"/>
          </p:cNvSpPr>
          <p:nvPr/>
        </p:nvSpPr>
        <p:spPr bwMode="auto">
          <a:xfrm>
            <a:off x="7315200" y="6370424"/>
            <a:ext cx="2514600" cy="252678"/>
          </a:xfrm>
          <a:prstGeom prst="rect">
            <a:avLst/>
          </a:prstGeom>
          <a:noFill/>
          <a:ln w="9525">
            <a:noFill/>
            <a:miter lim="800000"/>
            <a:headEnd/>
            <a:tailEnd/>
          </a:ln>
        </p:spPr>
        <p:txBody>
          <a:bodyPr lIns="91275" tIns="45636" rIns="91275" bIns="45636">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Takagi Industrial Co. USA Inc. </a:t>
            </a:r>
          </a:p>
        </p:txBody>
      </p:sp>
      <p:sp>
        <p:nvSpPr>
          <p:cNvPr id="2" name="Rectangle 1"/>
          <p:cNvSpPr/>
          <p:nvPr/>
        </p:nvSpPr>
        <p:spPr>
          <a:xfrm>
            <a:off x="6096001" y="2057400"/>
            <a:ext cx="1940208" cy="2362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91275" tIns="45636" rIns="91275" bIns="45636"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p:cNvSpPr txBox="1">
            <a:spLocks noChangeArrowheads="1"/>
          </p:cNvSpPr>
          <p:nvPr/>
        </p:nvSpPr>
        <p:spPr>
          <a:xfrm>
            <a:off x="1752600" y="1371600"/>
            <a:ext cx="2057400" cy="35052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Smaller footprint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Outside installation possible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standby loss</a:t>
            </a:r>
          </a:p>
        </p:txBody>
      </p:sp>
      <p:sp>
        <p:nvSpPr>
          <p:cNvPr id="7" name="Rectangle 4"/>
          <p:cNvSpPr txBox="1">
            <a:spLocks noChangeArrowheads="1"/>
          </p:cNvSpPr>
          <p:nvPr/>
        </p:nvSpPr>
        <p:spPr>
          <a:xfrm>
            <a:off x="3810000" y="1371600"/>
            <a:ext cx="3962400" cy="5105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Significant pressure drop</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Minimum water flow limits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Each unit provides a water flow of approx. 4 gpm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Probably need several units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gas inputs rates = higher installation          costs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Increased          maintenance            required</a:t>
            </a:r>
          </a:p>
        </p:txBody>
      </p:sp>
      <p:pic>
        <p:nvPicPr>
          <p:cNvPr id="4" name="Sonido grabado">
            <a:hlinkClick r:id="" action="ppaction://media"/>
            <a:extLst>
              <a:ext uri="{FF2B5EF4-FFF2-40B4-BE49-F238E27FC236}">
                <a16:creationId xmlns:a16="http://schemas.microsoft.com/office/drawing/2014/main" id="{81AED29B-DFB3-0563-0685-A7DAC199C7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8818" y="159326"/>
            <a:ext cx="732055" cy="732055"/>
          </a:xfrm>
          <a:prstGeom prst="rect">
            <a:avLst/>
          </a:prstGeom>
        </p:spPr>
      </p:pic>
    </p:spTree>
    <p:extLst>
      <p:ext uri="{BB962C8B-B14F-4D97-AF65-F5344CB8AC3E}">
        <p14:creationId xmlns:p14="http://schemas.microsoft.com/office/powerpoint/2010/main" val="3651833973"/>
      </p:ext>
    </p:extLst>
  </p:cSld>
  <p:clrMapOvr>
    <a:masterClrMapping/>
  </p:clrMapOvr>
  <mc:AlternateContent xmlns:mc="http://schemas.openxmlformats.org/markup-compatibility/2006" xmlns:p14="http://schemas.microsoft.com/office/powerpoint/2010/main">
    <mc:Choice Requires="p14">
      <p:transition spd="med" p14:dur="700" advTm="83240">
        <p:fade/>
      </p:transition>
    </mc:Choice>
    <mc:Fallback xmlns="">
      <p:transition spd="med" advTm="832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DAA7-7BE4-520A-6528-36E6B41E8BA9}"/>
              </a:ext>
            </a:extLst>
          </p:cNvPr>
          <p:cNvSpPr>
            <a:spLocks noGrp="1"/>
          </p:cNvSpPr>
          <p:nvPr>
            <p:ph type="title"/>
          </p:nvPr>
        </p:nvSpPr>
        <p:spPr/>
        <p:txBody>
          <a:bodyPr/>
          <a:lstStyle/>
          <a:p>
            <a:r>
              <a:rPr lang="en-US" dirty="0"/>
              <a:t>Electric Resistance Water Heaters</a:t>
            </a:r>
          </a:p>
        </p:txBody>
      </p:sp>
      <p:sp>
        <p:nvSpPr>
          <p:cNvPr id="4" name="Rectangle 3">
            <a:extLst>
              <a:ext uri="{FF2B5EF4-FFF2-40B4-BE49-F238E27FC236}">
                <a16:creationId xmlns:a16="http://schemas.microsoft.com/office/drawing/2014/main" id="{C4675291-4FB2-1984-5DEB-2EF09B5B8544}"/>
              </a:ext>
            </a:extLst>
          </p:cNvPr>
          <p:cNvSpPr txBox="1">
            <a:spLocks noChangeArrowheads="1"/>
          </p:cNvSpPr>
          <p:nvPr/>
        </p:nvSpPr>
        <p:spPr>
          <a:xfrm>
            <a:off x="838199" y="1690688"/>
            <a:ext cx="2723148" cy="35052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ZNC/ Decarbonization Friendly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Simple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FE3982C-121F-18CB-1656-881E8ECB9E92}"/>
              </a:ext>
            </a:extLst>
          </p:cNvPr>
          <p:cNvSpPr txBox="1">
            <a:spLocks noChangeArrowheads="1"/>
          </p:cNvSpPr>
          <p:nvPr/>
        </p:nvSpPr>
        <p:spPr>
          <a:xfrm>
            <a:off x="3810000" y="1371600"/>
            <a:ext cx="3962400" cy="5105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Large amperage draw requires large service panel</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Significant energy use with more expensive fuel means that these heaters are much more expensive to run than ones fed with natural gas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Not a huge thermal efficiency gain over gas water heaters</a:t>
            </a:r>
          </a:p>
        </p:txBody>
      </p:sp>
      <p:pic>
        <p:nvPicPr>
          <p:cNvPr id="6146" name="Picture 2" descr="Water Heating Element Electric Heater Resistance For Boiler 220v 5.5kw  1&amp;#034;BSP | eBay">
            <a:extLst>
              <a:ext uri="{FF2B5EF4-FFF2-40B4-BE49-F238E27FC236}">
                <a16:creationId xmlns:a16="http://schemas.microsoft.com/office/drawing/2014/main" id="{8D77254C-8B7C-44BE-A62C-7D3D16FB78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719"/>
          <a:stretch/>
        </p:blipFill>
        <p:spPr bwMode="auto">
          <a:xfrm>
            <a:off x="8329863" y="2342147"/>
            <a:ext cx="3429000" cy="3164306"/>
          </a:xfrm>
          <a:prstGeom prst="rect">
            <a:avLst/>
          </a:prstGeom>
          <a:noFill/>
          <a:extLst>
            <a:ext uri="{909E8E84-426E-40DD-AFC4-6F175D3DCCD1}">
              <a14:hiddenFill xmlns:a14="http://schemas.microsoft.com/office/drawing/2010/main">
                <a:solidFill>
                  <a:srgbClr val="FFFFFF"/>
                </a:solidFill>
              </a14:hiddenFill>
            </a:ext>
          </a:extLst>
        </p:spPr>
      </p:pic>
      <p:pic>
        <p:nvPicPr>
          <p:cNvPr id="7" name="Sonido grabado">
            <a:hlinkClick r:id="" action="ppaction://media"/>
            <a:extLst>
              <a:ext uri="{FF2B5EF4-FFF2-40B4-BE49-F238E27FC236}">
                <a16:creationId xmlns:a16="http://schemas.microsoft.com/office/drawing/2014/main" id="{07E4A294-F051-AD82-3590-C7C6D0F909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7146" y="648394"/>
            <a:ext cx="623194" cy="623194"/>
          </a:xfrm>
          <a:prstGeom prst="rect">
            <a:avLst/>
          </a:prstGeom>
        </p:spPr>
      </p:pic>
    </p:spTree>
    <p:extLst>
      <p:ext uri="{BB962C8B-B14F-4D97-AF65-F5344CB8AC3E}">
        <p14:creationId xmlns:p14="http://schemas.microsoft.com/office/powerpoint/2010/main" val="2215120421"/>
      </p:ext>
    </p:extLst>
  </p:cSld>
  <p:clrMapOvr>
    <a:masterClrMapping/>
  </p:clrMapOvr>
  <mc:AlternateContent xmlns:mc="http://schemas.openxmlformats.org/markup-compatibility/2006" xmlns:p14="http://schemas.microsoft.com/office/powerpoint/2010/main">
    <mc:Choice Requires="p14">
      <p:transition spd="med" p14:dur="700" advTm="61142">
        <p:fade/>
      </p:transition>
    </mc:Choice>
    <mc:Fallback xmlns="">
      <p:transition spd="med" advTm="611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C90B-34E0-4933-92F8-5AF44F9A263C}"/>
              </a:ext>
            </a:extLst>
          </p:cNvPr>
          <p:cNvSpPr>
            <a:spLocks noGrp="1"/>
          </p:cNvSpPr>
          <p:nvPr>
            <p:ph type="title" idx="4294967295"/>
          </p:nvPr>
        </p:nvSpPr>
        <p:spPr>
          <a:xfrm>
            <a:off x="928267" y="273567"/>
            <a:ext cx="10515600" cy="799441"/>
          </a:xfrm>
        </p:spPr>
        <p:txBody>
          <a:bodyPr/>
          <a:lstStyle/>
          <a:p>
            <a:r>
              <a:rPr lang="en-US" dirty="0"/>
              <a:t>Heat Pump Water Heaters</a:t>
            </a:r>
          </a:p>
        </p:txBody>
      </p:sp>
      <p:sp>
        <p:nvSpPr>
          <p:cNvPr id="3" name="Content Placeholder 2">
            <a:extLst>
              <a:ext uri="{FF2B5EF4-FFF2-40B4-BE49-F238E27FC236}">
                <a16:creationId xmlns:a16="http://schemas.microsoft.com/office/drawing/2014/main" id="{093D61A8-F11F-4E34-9A0B-483FFDB3098A}"/>
              </a:ext>
            </a:extLst>
          </p:cNvPr>
          <p:cNvSpPr>
            <a:spLocks noGrp="1"/>
          </p:cNvSpPr>
          <p:nvPr>
            <p:ph idx="4294967295"/>
          </p:nvPr>
        </p:nvSpPr>
        <p:spPr>
          <a:xfrm>
            <a:off x="1302589" y="1191762"/>
            <a:ext cx="5896155" cy="2453954"/>
          </a:xfrm>
        </p:spPr>
        <p:txBody>
          <a:bodyPr/>
          <a:lstStyle/>
          <a:p>
            <a:r>
              <a:rPr lang="en-US" dirty="0"/>
              <a:t>Possible to size exactly for the load</a:t>
            </a:r>
          </a:p>
          <a:p>
            <a:r>
              <a:rPr lang="en-US" dirty="0"/>
              <a:t>Coefficient of Performance</a:t>
            </a:r>
          </a:p>
          <a:p>
            <a:pPr lvl="1"/>
            <a:r>
              <a:rPr lang="en-US" sz="2800" dirty="0"/>
              <a:t>Gas: COP = 1.8</a:t>
            </a:r>
          </a:p>
          <a:p>
            <a:pPr lvl="1"/>
            <a:r>
              <a:rPr lang="en-US" sz="2800" dirty="0"/>
              <a:t>Electric: COP = 2.5</a:t>
            </a:r>
          </a:p>
          <a:p>
            <a:r>
              <a:rPr lang="en-US" dirty="0"/>
              <a:t>Free cooling can lead to A/C savings!*</a:t>
            </a:r>
          </a:p>
        </p:txBody>
      </p:sp>
      <p:sp>
        <p:nvSpPr>
          <p:cNvPr id="5" name="TextBox 4">
            <a:extLst>
              <a:ext uri="{FF2B5EF4-FFF2-40B4-BE49-F238E27FC236}">
                <a16:creationId xmlns:a16="http://schemas.microsoft.com/office/drawing/2014/main" id="{99D4D7F2-9E21-1148-2770-BD9F80425FA5}"/>
              </a:ext>
            </a:extLst>
          </p:cNvPr>
          <p:cNvSpPr txBox="1"/>
          <p:nvPr/>
        </p:nvSpPr>
        <p:spPr>
          <a:xfrm>
            <a:off x="1302589" y="666964"/>
            <a:ext cx="9282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Pros</a:t>
            </a:r>
          </a:p>
        </p:txBody>
      </p:sp>
      <p:sp>
        <p:nvSpPr>
          <p:cNvPr id="6" name="TextBox 5">
            <a:extLst>
              <a:ext uri="{FF2B5EF4-FFF2-40B4-BE49-F238E27FC236}">
                <a16:creationId xmlns:a16="http://schemas.microsoft.com/office/drawing/2014/main" id="{23690658-C444-B635-4694-46431C56DAFD}"/>
              </a:ext>
            </a:extLst>
          </p:cNvPr>
          <p:cNvSpPr txBox="1"/>
          <p:nvPr/>
        </p:nvSpPr>
        <p:spPr>
          <a:xfrm>
            <a:off x="1308345" y="3640192"/>
            <a:ext cx="1007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Cons</a:t>
            </a:r>
          </a:p>
        </p:txBody>
      </p:sp>
      <p:sp>
        <p:nvSpPr>
          <p:cNvPr id="7" name="Content Placeholder 2">
            <a:extLst>
              <a:ext uri="{FF2B5EF4-FFF2-40B4-BE49-F238E27FC236}">
                <a16:creationId xmlns:a16="http://schemas.microsoft.com/office/drawing/2014/main" id="{9FEA808A-2C33-C8BD-417E-AD529B10EA57}"/>
              </a:ext>
            </a:extLst>
          </p:cNvPr>
          <p:cNvSpPr txBox="1">
            <a:spLocks/>
          </p:cNvSpPr>
          <p:nvPr/>
        </p:nvSpPr>
        <p:spPr>
          <a:xfrm>
            <a:off x="1247957" y="4225374"/>
            <a:ext cx="5896155" cy="2439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Larger footprint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Slower recovery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Requires ventilation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2x cost of traditional WH</a:t>
            </a:r>
          </a:p>
        </p:txBody>
      </p:sp>
      <p:pic>
        <p:nvPicPr>
          <p:cNvPr id="2050" name="Picture 2" descr="Sanco2 Heat Pump Water Heater - Zero Energy Project">
            <a:extLst>
              <a:ext uri="{FF2B5EF4-FFF2-40B4-BE49-F238E27FC236}">
                <a16:creationId xmlns:a16="http://schemas.microsoft.com/office/drawing/2014/main" id="{95AC5A22-35D9-9433-229E-C9B55C89D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112" y="1107541"/>
            <a:ext cx="451485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8" name="Sonido grabado">
            <a:hlinkClick r:id="" action="ppaction://media"/>
            <a:extLst>
              <a:ext uri="{FF2B5EF4-FFF2-40B4-BE49-F238E27FC236}">
                <a16:creationId xmlns:a16="http://schemas.microsoft.com/office/drawing/2014/main" id="{AE85C281-29B0-8144-FB3F-FE4896CA04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0631" y="239034"/>
            <a:ext cx="748780" cy="748780"/>
          </a:xfrm>
          <a:prstGeom prst="rect">
            <a:avLst/>
          </a:prstGeom>
        </p:spPr>
      </p:pic>
    </p:spTree>
    <p:extLst>
      <p:ext uri="{BB962C8B-B14F-4D97-AF65-F5344CB8AC3E}">
        <p14:creationId xmlns:p14="http://schemas.microsoft.com/office/powerpoint/2010/main" val="1079783927"/>
      </p:ext>
    </p:extLst>
  </p:cSld>
  <p:clrMapOvr>
    <a:masterClrMapping/>
  </p:clrMapOvr>
  <mc:AlternateContent xmlns:mc="http://schemas.openxmlformats.org/markup-compatibility/2006" xmlns:p14="http://schemas.microsoft.com/office/powerpoint/2010/main">
    <mc:Choice Requires="p14">
      <p:transition spd="med" p14:dur="700" advTm="76507">
        <p:fade/>
      </p:transition>
    </mc:Choice>
    <mc:Fallback xmlns="">
      <p:transition spd="med" advTm="765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a:xfrm>
            <a:off x="838200" y="88288"/>
            <a:ext cx="10515600" cy="1325563"/>
          </a:xfrm>
        </p:spPr>
        <p:txBody>
          <a:bodyPr/>
          <a:lstStyle/>
          <a:p>
            <a:r>
              <a:rPr lang="en-US" dirty="0"/>
              <a:t>Key Takeaways</a:t>
            </a:r>
          </a:p>
        </p:txBody>
      </p:sp>
      <p:sp>
        <p:nvSpPr>
          <p:cNvPr id="3" name="Content Placeholder 2">
            <a:extLst>
              <a:ext uri="{FF2B5EF4-FFF2-40B4-BE49-F238E27FC236}">
                <a16:creationId xmlns:a16="http://schemas.microsoft.com/office/drawing/2014/main" id="{C97E8843-E53B-377F-9A49-0D0045D84950}"/>
              </a:ext>
            </a:extLst>
          </p:cNvPr>
          <p:cNvSpPr>
            <a:spLocks noGrp="1"/>
          </p:cNvSpPr>
          <p:nvPr>
            <p:ph idx="1"/>
          </p:nvPr>
        </p:nvSpPr>
        <p:spPr>
          <a:xfrm>
            <a:off x="304799" y="1299411"/>
            <a:ext cx="11389895" cy="5193464"/>
          </a:xfrm>
        </p:spPr>
        <p:txBody>
          <a:bodyPr>
            <a:normAutofit/>
          </a:bodyPr>
          <a:lstStyle/>
          <a:p>
            <a:pPr marL="0" indent="0">
              <a:buNone/>
            </a:pPr>
            <a:r>
              <a:rPr lang="en-US" sz="2400" b="0" i="0" u="none" strike="noStrike" baseline="0" dirty="0">
                <a:solidFill>
                  <a:srgbClr val="211D1E"/>
                </a:solidFill>
              </a:rPr>
              <a:t>√ The first step to running an efficient hot water system is making sure your system is commissioned properly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Staff should be trained in efficient use of hot water system equipment, especially the practice of dry scrapping as much as possible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Daily startup and shutdown procedures save water and energy and also prevent mechanical failures of devices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Staff should be trained to be the first line of defense in reporting mechanical problems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Regular and frequent maintenance should be performed on all major fixtures </a:t>
            </a:r>
          </a:p>
          <a:p>
            <a:pPr marL="0" indent="0">
              <a:buNone/>
            </a:pPr>
            <a:endParaRPr lang="en-US" sz="300" b="0" i="0" u="none" strike="noStrike" baseline="0" dirty="0">
              <a:solidFill>
                <a:srgbClr val="211D1E"/>
              </a:solidFill>
            </a:endParaRPr>
          </a:p>
          <a:p>
            <a:pPr marL="0" indent="0">
              <a:buNone/>
            </a:pPr>
            <a:r>
              <a:rPr lang="en-US" sz="2400" b="0" i="0" u="none" strike="noStrike" baseline="0" dirty="0">
                <a:solidFill>
                  <a:srgbClr val="211D1E"/>
                </a:solidFill>
              </a:rPr>
              <a:t>√ Equipment lifespans should be planned for, and replacements at end-of-life shouldn’t be an emergency upon burnout</a:t>
            </a:r>
          </a:p>
          <a:p>
            <a:endParaRPr lang="en-US" sz="3600" dirty="0"/>
          </a:p>
        </p:txBody>
      </p:sp>
      <p:pic>
        <p:nvPicPr>
          <p:cNvPr id="5" name="Sonido grabado">
            <a:hlinkClick r:id="" action="ppaction://media"/>
            <a:extLst>
              <a:ext uri="{FF2B5EF4-FFF2-40B4-BE49-F238E27FC236}">
                <a16:creationId xmlns:a16="http://schemas.microsoft.com/office/drawing/2014/main" id="{4854A719-9DC7-48B5-0B9F-499256BF90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15288" y="507387"/>
            <a:ext cx="623144" cy="623144"/>
          </a:xfrm>
          <a:prstGeom prst="rect">
            <a:avLst/>
          </a:prstGeom>
        </p:spPr>
      </p:pic>
    </p:spTree>
    <p:extLst>
      <p:ext uri="{BB962C8B-B14F-4D97-AF65-F5344CB8AC3E}">
        <p14:creationId xmlns:p14="http://schemas.microsoft.com/office/powerpoint/2010/main" val="931589465"/>
      </p:ext>
    </p:extLst>
  </p:cSld>
  <p:clrMapOvr>
    <a:masterClrMapping/>
  </p:clrMapOvr>
  <mc:AlternateContent xmlns:mc="http://schemas.openxmlformats.org/markup-compatibility/2006" xmlns:p14="http://schemas.microsoft.com/office/powerpoint/2010/main">
    <mc:Choice Requires="p14">
      <p:transition spd="med" p14:dur="700" advTm="39379">
        <p:fade/>
      </p:transition>
    </mc:Choice>
    <mc:Fallback xmlns="">
      <p:transition spd="med" advTm="393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5520-D77C-0727-8109-198122E6E19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C616576C-361B-F71E-D830-50027909660E}"/>
              </a:ext>
            </a:extLst>
          </p:cNvPr>
          <p:cNvSpPr>
            <a:spLocks noGrp="1"/>
          </p:cNvSpPr>
          <p:nvPr>
            <p:ph type="subTitle" idx="1"/>
          </p:nvPr>
        </p:nvSpPr>
        <p:spPr/>
        <p:txBody>
          <a:bodyPr/>
          <a:lstStyle/>
          <a:p>
            <a:r>
              <a:rPr lang="en-US" dirty="0"/>
              <a:t>For more information please contact:</a:t>
            </a:r>
          </a:p>
          <a:p>
            <a:r>
              <a:rPr lang="en-US" dirty="0">
                <a:hlinkClick r:id="rId5"/>
              </a:rPr>
              <a:t>Adelagah@trccompanies.com</a:t>
            </a:r>
            <a:endParaRPr lang="en-US" dirty="0"/>
          </a:p>
          <a:p>
            <a:r>
              <a:rPr lang="en-US" dirty="0">
                <a:hlinkClick r:id="rId6"/>
              </a:rPr>
              <a:t>mslater@frontierenergy.com</a:t>
            </a:r>
            <a:r>
              <a:rPr lang="en-US" dirty="0"/>
              <a:t> </a:t>
            </a:r>
          </a:p>
        </p:txBody>
      </p:sp>
      <p:pic>
        <p:nvPicPr>
          <p:cNvPr id="5" name="Sonido grabado">
            <a:hlinkClick r:id="" action="ppaction://media"/>
            <a:extLst>
              <a:ext uri="{FF2B5EF4-FFF2-40B4-BE49-F238E27FC236}">
                <a16:creationId xmlns:a16="http://schemas.microsoft.com/office/drawing/2014/main" id="{EED99CD2-3FC3-167B-EDF2-CDB089B9F7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74867" y="5093371"/>
            <a:ext cx="642266" cy="642266"/>
          </a:xfrm>
          <a:prstGeom prst="rect">
            <a:avLst/>
          </a:prstGeom>
        </p:spPr>
      </p:pic>
    </p:spTree>
    <p:extLst>
      <p:ext uri="{BB962C8B-B14F-4D97-AF65-F5344CB8AC3E}">
        <p14:creationId xmlns:p14="http://schemas.microsoft.com/office/powerpoint/2010/main" val="106735756"/>
      </p:ext>
    </p:extLst>
  </p:cSld>
  <p:clrMapOvr>
    <a:masterClrMapping/>
  </p:clrMapOvr>
  <mc:AlternateContent xmlns:mc="http://schemas.openxmlformats.org/markup-compatibility/2006" xmlns:p14="http://schemas.microsoft.com/office/powerpoint/2010/main">
    <mc:Choice Requires="p14">
      <p:transition spd="med" p14:dur="700" advTm="42884">
        <p:fade/>
      </p:transition>
    </mc:Choice>
    <mc:Fallback xmlns="">
      <p:transition spd="med" advTm="428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4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7F0BC6-8619-404F-BC7A-4346BAB98A09}"/>
              </a:ext>
            </a:extLst>
          </p:cNvPr>
          <p:cNvSpPr/>
          <p:nvPr/>
        </p:nvSpPr>
        <p:spPr>
          <a:xfrm>
            <a:off x="4114800" y="1600200"/>
            <a:ext cx="861231" cy="3429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71500" y="772894"/>
            <a:ext cx="11049000" cy="5788930"/>
          </a:xfrm>
        </p:spPr>
        <p:txBody>
          <a:bodyPr anchor="ctr">
            <a:normAutofit/>
          </a:bodyPr>
          <a:lstStyle/>
          <a:p>
            <a:pPr marL="0" indent="0">
              <a:buNone/>
            </a:pPr>
            <a:r>
              <a:rPr lang="en-US" sz="3200" b="1" dirty="0"/>
              <a:t>Viewers will be able to:</a:t>
            </a:r>
          </a:p>
          <a:p>
            <a:pPr marL="514350" indent="-514350">
              <a:buFont typeface="+mj-lt"/>
              <a:buAutoNum type="arabicPeriod"/>
            </a:pPr>
            <a:r>
              <a:rPr lang="en-US" sz="3000" dirty="0"/>
              <a:t>Describe the water and energy savings associated with proper system performance</a:t>
            </a:r>
          </a:p>
          <a:p>
            <a:pPr marL="514350" indent="-514350">
              <a:buFont typeface="+mj-lt"/>
              <a:buAutoNum type="arabicPeriod"/>
            </a:pPr>
            <a:r>
              <a:rPr lang="en-US" sz="3000" dirty="0"/>
              <a:t>Understand when to replace equipment</a:t>
            </a:r>
          </a:p>
          <a:p>
            <a:pPr marL="514350" indent="-514350">
              <a:buFont typeface="+mj-lt"/>
              <a:buAutoNum type="arabicPeriod"/>
            </a:pPr>
            <a:r>
              <a:rPr lang="en-US" sz="3000" dirty="0"/>
              <a:t>Understand how to design an effective staff training program</a:t>
            </a:r>
          </a:p>
        </p:txBody>
      </p:sp>
      <p:sp>
        <p:nvSpPr>
          <p:cNvPr id="2" name="Title 1"/>
          <p:cNvSpPr>
            <a:spLocks noGrp="1"/>
          </p:cNvSpPr>
          <p:nvPr>
            <p:ph type="title"/>
          </p:nvPr>
        </p:nvSpPr>
        <p:spPr>
          <a:xfrm>
            <a:off x="321564" y="412970"/>
            <a:ext cx="3771895" cy="719847"/>
          </a:xfrm>
        </p:spPr>
        <p:txBody>
          <a:bodyPr>
            <a:normAutofit/>
          </a:bodyPr>
          <a:lstStyle/>
          <a:p>
            <a:pPr algn="r"/>
            <a:r>
              <a:rPr lang="en-US" dirty="0">
                <a:solidFill>
                  <a:schemeClr val="accent1"/>
                </a:solidFill>
              </a:rPr>
              <a:t>Learning Goals</a:t>
            </a:r>
          </a:p>
        </p:txBody>
      </p:sp>
      <p:pic>
        <p:nvPicPr>
          <p:cNvPr id="6" name="Sonido grabado">
            <a:hlinkClick r:id="" action="ppaction://media"/>
            <a:extLst>
              <a:ext uri="{FF2B5EF4-FFF2-40B4-BE49-F238E27FC236}">
                <a16:creationId xmlns:a16="http://schemas.microsoft.com/office/drawing/2014/main" id="{D58FD7EF-5332-9F0B-CA17-1779C7A355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65825" y="529211"/>
            <a:ext cx="487363" cy="487363"/>
          </a:xfrm>
          <a:prstGeom prst="rect">
            <a:avLst/>
          </a:prstGeom>
        </p:spPr>
      </p:pic>
    </p:spTree>
    <p:extLst>
      <p:ext uri="{BB962C8B-B14F-4D97-AF65-F5344CB8AC3E}">
        <p14:creationId xmlns:p14="http://schemas.microsoft.com/office/powerpoint/2010/main" val="1858813058"/>
      </p:ext>
    </p:extLst>
  </p:cSld>
  <p:clrMapOvr>
    <a:masterClrMapping/>
  </p:clrMapOvr>
  <mc:AlternateContent xmlns:mc="http://schemas.openxmlformats.org/markup-compatibility/2006" xmlns:p14="http://schemas.microsoft.com/office/powerpoint/2010/main">
    <mc:Choice Requires="p14">
      <p:transition spd="med" p14:dur="700" advTm="17857">
        <p:fade/>
      </p:transition>
    </mc:Choice>
    <mc:Fallback xmlns="">
      <p:transition spd="med" advTm="178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5386" y="752874"/>
            <a:ext cx="10877550" cy="1143000"/>
          </a:xfrm>
        </p:spPr>
        <p:txBody>
          <a:bodyPr>
            <a:noAutofit/>
          </a:bodyPr>
          <a:lstStyle/>
          <a:p>
            <a:r>
              <a:rPr lang="en-US" sz="5400" dirty="0">
                <a:latin typeface="Arial Black" panose="020B0A04020102020204" pitchFamily="34" charset="0"/>
              </a:rPr>
              <a:t>Primary Resource</a:t>
            </a:r>
          </a:p>
        </p:txBody>
      </p:sp>
      <p:pic>
        <p:nvPicPr>
          <p:cNvPr id="3" name="Picture 2">
            <a:extLst>
              <a:ext uri="{FF2B5EF4-FFF2-40B4-BE49-F238E27FC236}">
                <a16:creationId xmlns:a16="http://schemas.microsoft.com/office/drawing/2014/main" id="{3C1D5809-E6F1-9560-E435-548CF59D6D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18960" y="3197046"/>
            <a:ext cx="2796466" cy="2640845"/>
          </a:xfrm>
          <a:prstGeom prst="rect">
            <a:avLst/>
          </a:prstGeom>
        </p:spPr>
      </p:pic>
      <p:sp>
        <p:nvSpPr>
          <p:cNvPr id="4" name="TextBox 3">
            <a:extLst>
              <a:ext uri="{FF2B5EF4-FFF2-40B4-BE49-F238E27FC236}">
                <a16:creationId xmlns:a16="http://schemas.microsoft.com/office/drawing/2014/main" id="{6D69AC81-A1A1-7314-B027-C5BCF52827B8}"/>
              </a:ext>
            </a:extLst>
          </p:cNvPr>
          <p:cNvSpPr txBox="1"/>
          <p:nvPr/>
        </p:nvSpPr>
        <p:spPr>
          <a:xfrm>
            <a:off x="6331834" y="4008299"/>
            <a:ext cx="285199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solidFill>
                <a:effectLst/>
                <a:uLnTx/>
                <a:uFillTx/>
                <a:latin typeface="Arial Black" panose="020B0A04020102020204" pitchFamily="34" charset="0"/>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solidFill>
                <a:effectLst/>
                <a:uLnTx/>
                <a:uFillTx/>
                <a:latin typeface="Arial Black" panose="020B0A04020102020204" pitchFamily="34" charset="0"/>
                <a:ea typeface="+mn-ea"/>
                <a:cs typeface="+mn-cs"/>
              </a:rPr>
              <a:t>ENERGY WISE</a:t>
            </a:r>
          </a:p>
        </p:txBody>
      </p:sp>
      <p:sp>
        <p:nvSpPr>
          <p:cNvPr id="5" name="TextBox 4">
            <a:extLst>
              <a:ext uri="{FF2B5EF4-FFF2-40B4-BE49-F238E27FC236}">
                <a16:creationId xmlns:a16="http://schemas.microsoft.com/office/drawing/2014/main" id="{D677ECBF-E99D-F6C4-9501-26FD0EAD0097}"/>
              </a:ext>
            </a:extLst>
          </p:cNvPr>
          <p:cNvSpPr txBox="1"/>
          <p:nvPr/>
        </p:nvSpPr>
        <p:spPr>
          <a:xfrm>
            <a:off x="1884909" y="2016698"/>
            <a:ext cx="840499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B9BD5">
                    <a:lumMod val="50000"/>
                  </a:srgbClr>
                </a:solidFill>
                <a:effectLst/>
                <a:uLnTx/>
                <a:uFillTx/>
                <a:latin typeface="Arial Black" panose="020B0A04020102020204" pitchFamily="34" charset="0"/>
                <a:ea typeface="+mn-ea"/>
                <a:cs typeface="+mn-cs"/>
              </a:rPr>
              <a:t>CAEnergyWise.com</a:t>
            </a:r>
          </a:p>
        </p:txBody>
      </p:sp>
      <p:pic>
        <p:nvPicPr>
          <p:cNvPr id="7" name="Sonido grabado">
            <a:hlinkClick r:id="" action="ppaction://media"/>
            <a:extLst>
              <a:ext uri="{FF2B5EF4-FFF2-40B4-BE49-F238E27FC236}">
                <a16:creationId xmlns:a16="http://schemas.microsoft.com/office/drawing/2014/main" id="{8BB8604C-D892-CB45-5BD5-49B84A5954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6950" y="327250"/>
            <a:ext cx="609600" cy="609600"/>
          </a:xfrm>
          <a:prstGeom prst="rect">
            <a:avLst/>
          </a:prstGeom>
        </p:spPr>
      </p:pic>
    </p:spTree>
    <p:extLst>
      <p:ext uri="{BB962C8B-B14F-4D97-AF65-F5344CB8AC3E}">
        <p14:creationId xmlns:p14="http://schemas.microsoft.com/office/powerpoint/2010/main" val="2684738876"/>
      </p:ext>
    </p:extLst>
  </p:cSld>
  <p:clrMapOvr>
    <a:masterClrMapping/>
  </p:clrMapOvr>
  <mc:AlternateContent xmlns:mc="http://schemas.openxmlformats.org/markup-compatibility/2006" xmlns:p14="http://schemas.microsoft.com/office/powerpoint/2010/main">
    <mc:Choice Requires="p14">
      <p:transition spd="med" p14:dur="700" advTm="14352">
        <p:fade/>
      </p:transition>
    </mc:Choice>
    <mc:Fallback xmlns="">
      <p:transition spd="med" advTm="143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1CDEB8-A05C-4F93-B20D-A1BC9F2EFA50}"/>
              </a:ext>
            </a:extLst>
          </p:cNvPr>
          <p:cNvPicPr>
            <a:picLocks noChangeAspect="1"/>
          </p:cNvPicPr>
          <p:nvPr/>
        </p:nvPicPr>
        <p:blipFill>
          <a:blip r:embed="rId7"/>
          <a:stretch>
            <a:fillRect/>
          </a:stretch>
        </p:blipFill>
        <p:spPr>
          <a:xfrm>
            <a:off x="6291617" y="287091"/>
            <a:ext cx="2836237" cy="2897138"/>
          </a:xfrm>
          <a:prstGeom prst="rect">
            <a:avLst/>
          </a:prstGeom>
        </p:spPr>
      </p:pic>
      <p:pic>
        <p:nvPicPr>
          <p:cNvPr id="13" name="Picture 12">
            <a:extLst>
              <a:ext uri="{FF2B5EF4-FFF2-40B4-BE49-F238E27FC236}">
                <a16:creationId xmlns:a16="http://schemas.microsoft.com/office/drawing/2014/main" id="{11EEB963-A12C-4A0C-9F52-A27FE246071A}"/>
              </a:ext>
            </a:extLst>
          </p:cNvPr>
          <p:cNvPicPr>
            <a:picLocks noChangeAspect="1"/>
          </p:cNvPicPr>
          <p:nvPr/>
        </p:nvPicPr>
        <p:blipFill>
          <a:blip r:embed="rId8"/>
          <a:stretch>
            <a:fillRect/>
          </a:stretch>
        </p:blipFill>
        <p:spPr>
          <a:xfrm>
            <a:off x="9251552" y="267786"/>
            <a:ext cx="2776064" cy="2897138"/>
          </a:xfrm>
          <a:prstGeom prst="rect">
            <a:avLst/>
          </a:prstGeom>
        </p:spPr>
      </p:pic>
      <p:pic>
        <p:nvPicPr>
          <p:cNvPr id="15" name="Picture 14">
            <a:extLst>
              <a:ext uri="{FF2B5EF4-FFF2-40B4-BE49-F238E27FC236}">
                <a16:creationId xmlns:a16="http://schemas.microsoft.com/office/drawing/2014/main" id="{F8554F9F-F57A-4B6A-8363-F5202CE6C976}"/>
              </a:ext>
            </a:extLst>
          </p:cNvPr>
          <p:cNvPicPr>
            <a:picLocks noChangeAspect="1"/>
          </p:cNvPicPr>
          <p:nvPr/>
        </p:nvPicPr>
        <p:blipFill>
          <a:blip r:embed="rId9"/>
          <a:stretch>
            <a:fillRect/>
          </a:stretch>
        </p:blipFill>
        <p:spPr>
          <a:xfrm>
            <a:off x="9199598" y="3399778"/>
            <a:ext cx="2852000" cy="2913240"/>
          </a:xfrm>
          <a:prstGeom prst="rect">
            <a:avLst/>
          </a:prstGeom>
        </p:spPr>
      </p:pic>
      <p:pic>
        <p:nvPicPr>
          <p:cNvPr id="17" name="Picture 16">
            <a:extLst>
              <a:ext uri="{FF2B5EF4-FFF2-40B4-BE49-F238E27FC236}">
                <a16:creationId xmlns:a16="http://schemas.microsoft.com/office/drawing/2014/main" id="{D2EC9E1C-50C8-4756-804F-0CF90F0CEBB9}"/>
              </a:ext>
            </a:extLst>
          </p:cNvPr>
          <p:cNvPicPr>
            <a:picLocks noChangeAspect="1"/>
          </p:cNvPicPr>
          <p:nvPr/>
        </p:nvPicPr>
        <p:blipFill>
          <a:blip r:embed="rId10"/>
          <a:stretch>
            <a:fillRect/>
          </a:stretch>
        </p:blipFill>
        <p:spPr>
          <a:xfrm>
            <a:off x="6291617" y="3403542"/>
            <a:ext cx="2795054" cy="2908249"/>
          </a:xfrm>
          <a:prstGeom prst="rect">
            <a:avLst/>
          </a:prstGeom>
        </p:spPr>
      </p:pic>
      <p:pic>
        <p:nvPicPr>
          <p:cNvPr id="19" name="Picture 18">
            <a:extLst>
              <a:ext uri="{FF2B5EF4-FFF2-40B4-BE49-F238E27FC236}">
                <a16:creationId xmlns:a16="http://schemas.microsoft.com/office/drawing/2014/main" id="{2E036746-3B95-4F4A-8365-52DB5F876B05}"/>
              </a:ext>
            </a:extLst>
          </p:cNvPr>
          <p:cNvPicPr>
            <a:picLocks noChangeAspect="1"/>
          </p:cNvPicPr>
          <p:nvPr/>
        </p:nvPicPr>
        <p:blipFill>
          <a:blip r:embed="rId11"/>
          <a:stretch>
            <a:fillRect/>
          </a:stretch>
        </p:blipFill>
        <p:spPr>
          <a:xfrm>
            <a:off x="3206495" y="245833"/>
            <a:ext cx="2938215" cy="2929365"/>
          </a:xfrm>
          <a:prstGeom prst="rect">
            <a:avLst/>
          </a:prstGeom>
        </p:spPr>
      </p:pic>
      <p:pic>
        <p:nvPicPr>
          <p:cNvPr id="21" name="Picture 20">
            <a:extLst>
              <a:ext uri="{FF2B5EF4-FFF2-40B4-BE49-F238E27FC236}">
                <a16:creationId xmlns:a16="http://schemas.microsoft.com/office/drawing/2014/main" id="{5F951D2B-EED3-45C6-880A-0FF402F056F2}"/>
              </a:ext>
            </a:extLst>
          </p:cNvPr>
          <p:cNvPicPr>
            <a:picLocks noChangeAspect="1"/>
          </p:cNvPicPr>
          <p:nvPr/>
        </p:nvPicPr>
        <p:blipFill>
          <a:blip r:embed="rId12"/>
          <a:stretch>
            <a:fillRect/>
          </a:stretch>
        </p:blipFill>
        <p:spPr>
          <a:xfrm>
            <a:off x="258588" y="235559"/>
            <a:ext cx="2817360" cy="2929365"/>
          </a:xfrm>
          <a:prstGeom prst="rect">
            <a:avLst/>
          </a:prstGeom>
        </p:spPr>
      </p:pic>
      <p:pic>
        <p:nvPicPr>
          <p:cNvPr id="22" name="Picture 21">
            <a:extLst>
              <a:ext uri="{FF2B5EF4-FFF2-40B4-BE49-F238E27FC236}">
                <a16:creationId xmlns:a16="http://schemas.microsoft.com/office/drawing/2014/main" id="{805BDE4C-B5DE-4D80-8729-FD39738F20B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3454" y="3712617"/>
            <a:ext cx="2796466" cy="2640845"/>
          </a:xfrm>
          <a:prstGeom prst="rect">
            <a:avLst/>
          </a:prstGeom>
        </p:spPr>
      </p:pic>
      <p:sp>
        <p:nvSpPr>
          <p:cNvPr id="23" name="TextBox 22">
            <a:extLst>
              <a:ext uri="{FF2B5EF4-FFF2-40B4-BE49-F238E27FC236}">
                <a16:creationId xmlns:a16="http://schemas.microsoft.com/office/drawing/2014/main" id="{8D71256E-A9A6-43FA-908C-6694773A67D8}"/>
              </a:ext>
            </a:extLst>
          </p:cNvPr>
          <p:cNvSpPr txBox="1"/>
          <p:nvPr/>
        </p:nvSpPr>
        <p:spPr>
          <a:xfrm>
            <a:off x="2956328" y="4523870"/>
            <a:ext cx="285199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lumMod val="50000"/>
                  </a:prstClr>
                </a:solidFill>
                <a:effectLst/>
                <a:uLnTx/>
                <a:uFillTx/>
                <a:latin typeface="Arial Black" panose="020B0A04020102020204" pitchFamily="34" charset="0"/>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lumMod val="50000"/>
                  </a:prstClr>
                </a:solidFill>
                <a:effectLst/>
                <a:uLnTx/>
                <a:uFillTx/>
                <a:latin typeface="Arial Black" panose="020B0A04020102020204" pitchFamily="34" charset="0"/>
                <a:ea typeface="+mn-ea"/>
                <a:cs typeface="+mn-cs"/>
              </a:rPr>
              <a:t>ENERGY WISE</a:t>
            </a:r>
          </a:p>
        </p:txBody>
      </p:sp>
      <p:sp>
        <p:nvSpPr>
          <p:cNvPr id="24" name="TextBox 23">
            <a:extLst>
              <a:ext uri="{FF2B5EF4-FFF2-40B4-BE49-F238E27FC236}">
                <a16:creationId xmlns:a16="http://schemas.microsoft.com/office/drawing/2014/main" id="{78A6FACE-46D8-4970-A171-57FA00A2798B}"/>
              </a:ext>
            </a:extLst>
          </p:cNvPr>
          <p:cNvSpPr txBox="1"/>
          <p:nvPr/>
        </p:nvSpPr>
        <p:spPr>
          <a:xfrm>
            <a:off x="2986675" y="5533341"/>
            <a:ext cx="26514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5BC">
                    <a:lumMod val="50000"/>
                  </a:srgbClr>
                </a:solidFill>
                <a:effectLst/>
                <a:uLnTx/>
                <a:uFillTx/>
                <a:latin typeface="Arial Black" panose="020B0A04020102020204" pitchFamily="34" charset="0"/>
                <a:ea typeface="+mn-ea"/>
                <a:cs typeface="+mn-cs"/>
              </a:rPr>
              <a:t>CAEnergyWise.com</a:t>
            </a:r>
          </a:p>
        </p:txBody>
      </p:sp>
      <p:pic>
        <p:nvPicPr>
          <p:cNvPr id="2" name="energywise resources">
            <a:hlinkClick r:id="" action="ppaction://media"/>
            <a:extLst>
              <a:ext uri="{FF2B5EF4-FFF2-40B4-BE49-F238E27FC236}">
                <a16:creationId xmlns:a16="http://schemas.microsoft.com/office/drawing/2014/main" id="{02EF1EE7-18C1-2020-3775-4AD4B42391B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007622" y="3681651"/>
            <a:ext cx="609600" cy="609600"/>
          </a:xfrm>
          <a:prstGeom prst="rect">
            <a:avLst/>
          </a:prstGeom>
        </p:spPr>
      </p:pic>
      <p:pic>
        <p:nvPicPr>
          <p:cNvPr id="4" name="Sonido grabado">
            <a:hlinkClick r:id="" action="ppaction://media"/>
            <a:extLst>
              <a:ext uri="{FF2B5EF4-FFF2-40B4-BE49-F238E27FC236}">
                <a16:creationId xmlns:a16="http://schemas.microsoft.com/office/drawing/2014/main" id="{5A940A8C-921F-19E7-3C37-D226D1B6B34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79462798"/>
      </p:ext>
    </p:extLst>
  </p:cSld>
  <p:clrMapOvr>
    <a:masterClrMapping/>
  </p:clrMapOvr>
  <mc:AlternateContent xmlns:mc="http://schemas.openxmlformats.org/markup-compatibility/2006" xmlns:p14="http://schemas.microsoft.com/office/powerpoint/2010/main">
    <mc:Choice Requires="p14">
      <p:transition spd="med" p14:dur="700" advTm="44582">
        <p:fade/>
      </p:transition>
    </mc:Choice>
    <mc:Fallback xmlns="">
      <p:transition spd="med" advTm="44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8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8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a:latin typeface="Arial Black" panose="020B0A04020102020204" pitchFamily="34" charset="0"/>
              </a:rPr>
              <a:t>Section 0: Preamble</a:t>
            </a:r>
            <a:endParaRPr lang="en-US" sz="5400" dirty="0">
              <a:latin typeface="Arial Black" panose="020B0A04020102020204" pitchFamily="34" charset="0"/>
            </a:endParaRPr>
          </a:p>
        </p:txBody>
      </p:sp>
      <p:pic>
        <p:nvPicPr>
          <p:cNvPr id="5" name="Sonido grabado">
            <a:hlinkClick r:id="" action="ppaction://media"/>
            <a:extLst>
              <a:ext uri="{FF2B5EF4-FFF2-40B4-BE49-F238E27FC236}">
                <a16:creationId xmlns:a16="http://schemas.microsoft.com/office/drawing/2014/main" id="{DF524E7E-1308-EDC4-988F-EBC5B787C3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2318" y="4252883"/>
            <a:ext cx="487363" cy="487363"/>
          </a:xfrm>
          <a:prstGeom prst="rect">
            <a:avLst/>
          </a:prstGeom>
        </p:spPr>
      </p:pic>
    </p:spTree>
    <p:extLst>
      <p:ext uri="{BB962C8B-B14F-4D97-AF65-F5344CB8AC3E}">
        <p14:creationId xmlns:p14="http://schemas.microsoft.com/office/powerpoint/2010/main" val="1052249616"/>
      </p:ext>
    </p:extLst>
  </p:cSld>
  <p:clrMapOvr>
    <a:masterClrMapping/>
  </p:clrMapOvr>
  <mc:AlternateContent xmlns:mc="http://schemas.openxmlformats.org/markup-compatibility/2006" xmlns:p14="http://schemas.microsoft.com/office/powerpoint/2010/main">
    <mc:Choice Requires="p14">
      <p:transition spd="med" p14:dur="700" advTm="4664">
        <p:fade/>
      </p:transition>
    </mc:Choice>
    <mc:Fallback xmlns="">
      <p:transition spd="med" advTm="46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D295-84BC-91F5-D186-5AFC49EC194A}"/>
              </a:ext>
            </a:extLst>
          </p:cNvPr>
          <p:cNvSpPr>
            <a:spLocks noGrp="1"/>
          </p:cNvSpPr>
          <p:nvPr>
            <p:ph type="title"/>
          </p:nvPr>
        </p:nvSpPr>
        <p:spPr/>
        <p:txBody>
          <a:bodyPr/>
          <a:lstStyle/>
          <a:p>
            <a:r>
              <a:rPr lang="en-US" dirty="0"/>
              <a:t>Why do we care about hot water systems?</a:t>
            </a:r>
          </a:p>
        </p:txBody>
      </p:sp>
      <p:sp>
        <p:nvSpPr>
          <p:cNvPr id="3" name="Content Placeholder 2">
            <a:extLst>
              <a:ext uri="{FF2B5EF4-FFF2-40B4-BE49-F238E27FC236}">
                <a16:creationId xmlns:a16="http://schemas.microsoft.com/office/drawing/2014/main" id="{B79E1D03-5356-327F-4299-1C0EE95A0233}"/>
              </a:ext>
            </a:extLst>
          </p:cNvPr>
          <p:cNvSpPr>
            <a:spLocks noGrp="1"/>
          </p:cNvSpPr>
          <p:nvPr>
            <p:ph idx="1"/>
          </p:nvPr>
        </p:nvSpPr>
        <p:spPr>
          <a:xfrm>
            <a:off x="389238" y="1690688"/>
            <a:ext cx="6258697" cy="3755368"/>
          </a:xfrm>
        </p:spPr>
        <p:txBody>
          <a:bodyPr>
            <a:normAutofit/>
          </a:bodyPr>
          <a:lstStyle/>
          <a:p>
            <a:r>
              <a:rPr lang="en-US" dirty="0"/>
              <a:t>Hot water is the lifeblood of restaurants</a:t>
            </a:r>
          </a:p>
          <a:p>
            <a:pPr lvl="1"/>
            <a:r>
              <a:rPr lang="en-US" dirty="0"/>
              <a:t>Clean Hands</a:t>
            </a:r>
          </a:p>
          <a:p>
            <a:pPr lvl="1"/>
            <a:r>
              <a:rPr lang="en-US" dirty="0"/>
              <a:t>Wash dishes and equipment</a:t>
            </a:r>
          </a:p>
          <a:p>
            <a:pPr lvl="1"/>
            <a:r>
              <a:rPr lang="en-US" dirty="0"/>
              <a:t>Cook food</a:t>
            </a:r>
          </a:p>
          <a:p>
            <a:r>
              <a:rPr lang="en-US" dirty="0"/>
              <a:t>Health department regulations</a:t>
            </a:r>
          </a:p>
          <a:p>
            <a:r>
              <a:rPr lang="en-US" dirty="0"/>
              <a:t>Highly energy intensive</a:t>
            </a:r>
          </a:p>
          <a:p>
            <a:pPr lvl="1"/>
            <a:r>
              <a:rPr lang="en-US" dirty="0"/>
              <a:t>340 </a:t>
            </a:r>
            <a:r>
              <a:rPr lang="en-US" dirty="0" err="1"/>
              <a:t>MTherms</a:t>
            </a:r>
            <a:r>
              <a:rPr lang="en-US" dirty="0"/>
              <a:t>/year – 16% of commercial gas usage statewide</a:t>
            </a:r>
          </a:p>
        </p:txBody>
      </p:sp>
      <p:pic>
        <p:nvPicPr>
          <p:cNvPr id="6" name="Picture 5">
            <a:extLst>
              <a:ext uri="{FF2B5EF4-FFF2-40B4-BE49-F238E27FC236}">
                <a16:creationId xmlns:a16="http://schemas.microsoft.com/office/drawing/2014/main" id="{AE627653-CFC4-9850-7A32-8B578A152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699" y="2275079"/>
            <a:ext cx="5829301" cy="4429542"/>
          </a:xfrm>
          <a:prstGeom prst="rect">
            <a:avLst/>
          </a:prstGeom>
        </p:spPr>
      </p:pic>
      <p:sp>
        <p:nvSpPr>
          <p:cNvPr id="8" name="TextBox 7">
            <a:extLst>
              <a:ext uri="{FF2B5EF4-FFF2-40B4-BE49-F238E27FC236}">
                <a16:creationId xmlns:a16="http://schemas.microsoft.com/office/drawing/2014/main" id="{2176CB30-835F-15DA-B750-F272C7575E38}"/>
              </a:ext>
            </a:extLst>
          </p:cNvPr>
          <p:cNvSpPr txBox="1"/>
          <p:nvPr/>
        </p:nvSpPr>
        <p:spPr>
          <a:xfrm>
            <a:off x="1652716" y="5982222"/>
            <a:ext cx="6098058" cy="646331"/>
          </a:xfrm>
          <a:prstGeom prst="rect">
            <a:avLst/>
          </a:prstGeom>
          <a:noFill/>
        </p:spPr>
        <p:txBody>
          <a:bodyPr wrap="square">
            <a:spAutoFit/>
          </a:bodyPr>
          <a:lstStyle/>
          <a:p>
            <a:r>
              <a:rPr lang="en-US" sz="1800" dirty="0"/>
              <a:t>Source: 2010 CEC Report by Fisher-Nickel Inc. </a:t>
            </a:r>
            <a:r>
              <a:rPr lang="en-US" sz="1800" b="0" i="0" u="none" strike="noStrike" baseline="0" dirty="0">
                <a:latin typeface="DejaVuSansMono"/>
                <a:hlinkClick r:id="rId6"/>
              </a:rPr>
              <a:t>https://hdl.handle.net/2027/uc1.31822039658588</a:t>
            </a:r>
            <a:r>
              <a:rPr lang="en-US" sz="1800" b="0" i="0" u="none" strike="noStrike" baseline="0" dirty="0">
                <a:latin typeface="DejaVuSansMono"/>
              </a:rPr>
              <a:t> </a:t>
            </a:r>
            <a:endParaRPr lang="en-US" sz="1800" dirty="0"/>
          </a:p>
        </p:txBody>
      </p:sp>
      <p:pic>
        <p:nvPicPr>
          <p:cNvPr id="5" name="Sonido grabado">
            <a:hlinkClick r:id="" action="ppaction://media"/>
            <a:extLst>
              <a:ext uri="{FF2B5EF4-FFF2-40B4-BE49-F238E27FC236}">
                <a16:creationId xmlns:a16="http://schemas.microsoft.com/office/drawing/2014/main" id="{9ED8D786-C032-32F0-4529-1A7C39B945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0055" y="296862"/>
            <a:ext cx="487363" cy="487363"/>
          </a:xfrm>
          <a:prstGeom prst="rect">
            <a:avLst/>
          </a:prstGeom>
        </p:spPr>
      </p:pic>
    </p:spTree>
    <p:extLst>
      <p:ext uri="{BB962C8B-B14F-4D97-AF65-F5344CB8AC3E}">
        <p14:creationId xmlns:p14="http://schemas.microsoft.com/office/powerpoint/2010/main" val="3562018776"/>
      </p:ext>
    </p:extLst>
  </p:cSld>
  <p:clrMapOvr>
    <a:masterClrMapping/>
  </p:clrMapOvr>
  <mc:AlternateContent xmlns:mc="http://schemas.openxmlformats.org/markup-compatibility/2006" xmlns:p14="http://schemas.microsoft.com/office/powerpoint/2010/main">
    <mc:Choice Requires="p14">
      <p:transition spd="med" p14:dur="700" advTm="63810">
        <p:fade/>
      </p:transition>
    </mc:Choice>
    <mc:Fallback xmlns="">
      <p:transition spd="med" advTm="638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71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7F79F49FDE9D4C88F58983C3CA8888" ma:contentTypeVersion="3" ma:contentTypeDescription="Create a new document." ma:contentTypeScope="" ma:versionID="58a315875a1a2a890f1d77e2357a97fe">
  <xsd:schema xmlns:xsd="http://www.w3.org/2001/XMLSchema" xmlns:xs="http://www.w3.org/2001/XMLSchema" xmlns:p="http://schemas.microsoft.com/office/2006/metadata/properties" xmlns:ns1="http://schemas.microsoft.com/sharepoint/v3" xmlns:ns2="7a6618c8-ba3f-4bbd-bcb3-ed38dcdb870f" xmlns:ns3="bb158825-97b9-49c6-aa77-cc545e06157e" xmlns:ns4="f08ec9a6-b51a-4c00-ad15-c2c879b888f0" xmlns:ns5="http://schemas.microsoft.com/sharepoint/v4" targetNamespace="http://schemas.microsoft.com/office/2006/metadata/properties" ma:root="true" ma:fieldsID="f68841950cd1a0b87733dbd7e9647528" ns1:_="" ns2:_="" ns3:_="" ns4:_="" ns5:_="">
    <xsd:import namespace="http://schemas.microsoft.com/sharepoint/v3"/>
    <xsd:import namespace="7a6618c8-ba3f-4bbd-bcb3-ed38dcdb870f"/>
    <xsd:import namespace="bb158825-97b9-49c6-aa77-cc545e06157e"/>
    <xsd:import namespace="f08ec9a6-b51a-4c00-ad15-c2c879b888f0"/>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5:IconOverlay"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6618c8-ba3f-4bbd-bcb3-ed38dcdb870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6030b31-b262-4dfa-bb64-35cfdf7b07c2"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158825-97b9-49c6-aa77-cc545e061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8ec9a6-b51a-4c00-ad15-c2c879b888f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1cbb372-83b4-4975-ae2a-fd32a66bfecb}" ma:internalName="TaxCatchAll" ma:showField="CatchAllData" ma:web="f08ec9a6-b51a-4c00-ad15-c2c879b888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08ec9a6-b51a-4c00-ad15-c2c879b888f0" xsi:nil="true"/>
    <lcf76f155ced4ddcb4097134ff3c332f xmlns="7a6618c8-ba3f-4bbd-bcb3-ed38dcdb870f">
      <Terms xmlns="http://schemas.microsoft.com/office/infopath/2007/PartnerControls"/>
    </lcf76f155ced4ddcb4097134ff3c332f>
    <IconOverlay xmlns="http://schemas.microsoft.com/sharepoint/v4"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EE09F5D-ED6E-4D15-8B5F-D115BED6AC2A}">
  <ds:schemaRefs>
    <ds:schemaRef ds:uri="http://schemas.microsoft.com/sharepoint/v3/contenttype/forms"/>
  </ds:schemaRefs>
</ds:datastoreItem>
</file>

<file path=customXml/itemProps2.xml><?xml version="1.0" encoding="utf-8"?>
<ds:datastoreItem xmlns:ds="http://schemas.openxmlformats.org/officeDocument/2006/customXml" ds:itemID="{3921C7E0-7202-4DF6-950B-F5CCFA9AD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a6618c8-ba3f-4bbd-bcb3-ed38dcdb870f"/>
    <ds:schemaRef ds:uri="bb158825-97b9-49c6-aa77-cc545e06157e"/>
    <ds:schemaRef ds:uri="f08ec9a6-b51a-4c00-ad15-c2c879b888f0"/>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E82F8F-BECC-49D4-8E38-892D8D56CCE9}">
  <ds:schemaRefs>
    <ds:schemaRef ds:uri="http://www.w3.org/XML/1998/namespace"/>
    <ds:schemaRef ds:uri="http://purl.org/dc/dcmitype/"/>
    <ds:schemaRef ds:uri="http://schemas.microsoft.com/office/2006/documentManagement/types"/>
    <ds:schemaRef ds:uri="http://purl.org/dc/elements/1.1/"/>
    <ds:schemaRef ds:uri="http://schemas.microsoft.com/sharepoint/v3"/>
    <ds:schemaRef ds:uri="http://schemas.microsoft.com/office/infopath/2007/PartnerControls"/>
    <ds:schemaRef ds:uri="http://schemas.openxmlformats.org/package/2006/metadata/core-properties"/>
    <ds:schemaRef ds:uri="http://schemas.microsoft.com/sharepoint/v4"/>
    <ds:schemaRef ds:uri="http://purl.org/dc/terms/"/>
    <ds:schemaRef ds:uri="f08ec9a6-b51a-4c00-ad15-c2c879b888f0"/>
    <ds:schemaRef ds:uri="bb158825-97b9-49c6-aa77-cc545e06157e"/>
    <ds:schemaRef ds:uri="7a6618c8-ba3f-4bbd-bcb3-ed38dcdb870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4775</TotalTime>
  <Words>12517</Words>
  <Application>Microsoft Office PowerPoint</Application>
  <PresentationFormat>Panorámica</PresentationFormat>
  <Paragraphs>951</Paragraphs>
  <Slides>47</Slides>
  <Notes>44</Notes>
  <HiddenSlides>0</HiddenSlides>
  <MMClips>48</MMClips>
  <ScaleCrop>false</ScaleCrop>
  <HeadingPairs>
    <vt:vector size="6" baseType="variant">
      <vt:variant>
        <vt:lpstr>Fuentes usadas</vt:lpstr>
      </vt:variant>
      <vt:variant>
        <vt:i4>9</vt:i4>
      </vt:variant>
      <vt:variant>
        <vt:lpstr>Tema</vt:lpstr>
      </vt:variant>
      <vt:variant>
        <vt:i4>4</vt:i4>
      </vt:variant>
      <vt:variant>
        <vt:lpstr>Títulos de diapositiva</vt:lpstr>
      </vt:variant>
      <vt:variant>
        <vt:i4>47</vt:i4>
      </vt:variant>
    </vt:vector>
  </HeadingPairs>
  <TitlesOfParts>
    <vt:vector size="60" baseType="lpstr">
      <vt:lpstr>Arial</vt:lpstr>
      <vt:lpstr>Arial Black</vt:lpstr>
      <vt:lpstr>Brush Script Std</vt:lpstr>
      <vt:lpstr>Calibri</vt:lpstr>
      <vt:lpstr>Calibri Light</vt:lpstr>
      <vt:lpstr>Cambria Math</vt:lpstr>
      <vt:lpstr>DejaVuSansMono</vt:lpstr>
      <vt:lpstr>Montserrat Light</vt:lpstr>
      <vt:lpstr>Roboto</vt:lpstr>
      <vt:lpstr>7_Office Theme</vt:lpstr>
      <vt:lpstr>4_Office Theme</vt:lpstr>
      <vt:lpstr>2_Office Theme</vt:lpstr>
      <vt:lpstr>5_Office Theme</vt:lpstr>
      <vt:lpstr>Operator’s Best Practices for Hot Water Systems in Commercial Foodservice Facilities</vt:lpstr>
      <vt:lpstr>Use this button to access the voiceover:</vt:lpstr>
      <vt:lpstr>Presentación de PowerPoint</vt:lpstr>
      <vt:lpstr>Design Guide History</vt:lpstr>
      <vt:lpstr>Learning Goals</vt:lpstr>
      <vt:lpstr>Primary Resource</vt:lpstr>
      <vt:lpstr>Presentación de PowerPoint</vt:lpstr>
      <vt:lpstr>Section 0: Preamble</vt:lpstr>
      <vt:lpstr>Why do we care about hot water systems?</vt:lpstr>
      <vt:lpstr>Utility Rates</vt:lpstr>
      <vt:lpstr>Cost Impacts of Water and Energy Efficiency and Operating Patterns</vt:lpstr>
      <vt:lpstr>Operator’s Path for Savings</vt:lpstr>
      <vt:lpstr>Section 1: Commissioning</vt:lpstr>
      <vt:lpstr>Commissioning a Dishmachine</vt:lpstr>
      <vt:lpstr>Presentación de PowerPoint</vt:lpstr>
      <vt:lpstr>Commissioning a new Hot Water System</vt:lpstr>
      <vt:lpstr>Water Quality</vt:lpstr>
      <vt:lpstr>Section 2: Operation</vt:lpstr>
      <vt:lpstr>Presentación de PowerPoint</vt:lpstr>
      <vt:lpstr>Presentación de PowerPoint</vt:lpstr>
      <vt:lpstr>Presentación de PowerPoint</vt:lpstr>
      <vt:lpstr>Presentación de PowerPoint</vt:lpstr>
      <vt:lpstr>Data from a poorly performing field site</vt:lpstr>
      <vt:lpstr>Summary of Pre-Rinse and Dishmachine Operations</vt:lpstr>
      <vt:lpstr>Pre-Rinse Water Use Per Meal</vt:lpstr>
      <vt:lpstr>A Proper Training Program Includes:</vt:lpstr>
      <vt:lpstr>Presentación de PowerPoint</vt:lpstr>
      <vt:lpstr>Presentación de PowerPoint</vt:lpstr>
      <vt:lpstr>Presentación de PowerPoint</vt:lpstr>
      <vt:lpstr>Presentación de PowerPoint</vt:lpstr>
      <vt:lpstr>Presentación de PowerPoint</vt:lpstr>
      <vt:lpstr>Section 3: Maintenance</vt:lpstr>
      <vt:lpstr>Six Steps to Maintain Equipment</vt:lpstr>
      <vt:lpstr>Six Steps to Maintain Equipment (cont.)</vt:lpstr>
      <vt:lpstr>Sample Maintenance Schedule</vt:lpstr>
      <vt:lpstr>Sample Replacement Schedule</vt:lpstr>
      <vt:lpstr>Section 4: Retrofitting and Replacing</vt:lpstr>
      <vt:lpstr>Pre-Rinse Operating Equipment</vt:lpstr>
      <vt:lpstr>Continuous Recirculation Systems</vt:lpstr>
      <vt:lpstr>Dishmachines</vt:lpstr>
      <vt:lpstr>Standard Efficiency Storage</vt:lpstr>
      <vt:lpstr>High Efficiency (Condensing) Storage</vt:lpstr>
      <vt:lpstr>Tankless (On Demand)</vt:lpstr>
      <vt:lpstr>Electric Resistance Water Heaters</vt:lpstr>
      <vt:lpstr>Heat Pump Water Heaters</vt:lpstr>
      <vt:lpstr>Key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Water Design for Heat Pump Water Heaters for Commercial Kitchens</dc:title>
  <dc:creator>Michael Slater</dc:creator>
  <cp:lastModifiedBy>De la Fuente Guizar, Kathya</cp:lastModifiedBy>
  <cp:revision>13</cp:revision>
  <dcterms:created xsi:type="dcterms:W3CDTF">2023-11-29T19:29:55Z</dcterms:created>
  <dcterms:modified xsi:type="dcterms:W3CDTF">2023-12-12T22:02:57Z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0x010100317F79F49FDE9D4C88F58983C3CA8888</vt:lpwstr>
  </property>
  <property fmtid="{D5CDD505-2E9C-101B-9397-08002B2CF9AE}" pid="3" name="MediaServiceImageTags">
    <vt:lpwstr/>
  </property>
</Properties>
</file>